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317" r:id="rId2"/>
    <p:sldId id="259" r:id="rId3"/>
    <p:sldId id="307" r:id="rId4"/>
    <p:sldId id="313" r:id="rId5"/>
    <p:sldId id="309" r:id="rId6"/>
    <p:sldId id="323" r:id="rId7"/>
    <p:sldId id="260" r:id="rId8"/>
    <p:sldId id="287" r:id="rId9"/>
    <p:sldId id="275" r:id="rId10"/>
    <p:sldId id="261" r:id="rId11"/>
    <p:sldId id="273" r:id="rId12"/>
    <p:sldId id="308" r:id="rId13"/>
    <p:sldId id="303" r:id="rId14"/>
    <p:sldId id="321" r:id="rId15"/>
    <p:sldId id="310" r:id="rId16"/>
    <p:sldId id="312" r:id="rId17"/>
    <p:sldId id="316" r:id="rId18"/>
    <p:sldId id="284" r:id="rId19"/>
    <p:sldId id="302" r:id="rId20"/>
    <p:sldId id="319" r:id="rId21"/>
    <p:sldId id="318" r:id="rId22"/>
    <p:sldId id="298" r:id="rId23"/>
    <p:sldId id="324" r:id="rId24"/>
    <p:sldId id="325" r:id="rId25"/>
    <p:sldId id="291" r:id="rId2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619C7597-0431-4A21-ACC9-9BE16366E5A5}">
          <p14:sldIdLst>
            <p14:sldId id="317"/>
            <p14:sldId id="259"/>
            <p14:sldId id="307"/>
            <p14:sldId id="313"/>
            <p14:sldId id="309"/>
            <p14:sldId id="323"/>
            <p14:sldId id="260"/>
            <p14:sldId id="287"/>
            <p14:sldId id="275"/>
            <p14:sldId id="261"/>
            <p14:sldId id="273"/>
            <p14:sldId id="308"/>
            <p14:sldId id="303"/>
            <p14:sldId id="321"/>
            <p14:sldId id="310"/>
            <p14:sldId id="312"/>
            <p14:sldId id="316"/>
            <p14:sldId id="284"/>
            <p14:sldId id="302"/>
            <p14:sldId id="319"/>
            <p14:sldId id="318"/>
            <p14:sldId id="298"/>
            <p14:sldId id="324"/>
            <p14:sldId id="325"/>
          </p14:sldIdLst>
        </p14:section>
        <p14:section name="Nimetön osa" id="{BCCAF383-694E-408D-A5FD-BD6B12677384}">
          <p14:sldIdLst>
            <p14:sldId id="29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olin" initials="MO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0764" autoAdjust="0"/>
  </p:normalViewPr>
  <p:slideViewPr>
    <p:cSldViewPr>
      <p:cViewPr>
        <p:scale>
          <a:sx n="75" d="100"/>
          <a:sy n="75" d="100"/>
        </p:scale>
        <p:origin x="-2580" y="-10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7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327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B4A56-9FE1-4413-9AC4-57522D25EAC0}" type="datetimeFigureOut">
              <a:rPr lang="fi-FI" smtClean="0"/>
              <a:t>19.09.2014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84A4A-A640-4665-81F8-03ED495FD0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4288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4D2AA-6D9A-4436-94DC-0CC4DFAEA14A}" type="datetimeFigureOut">
              <a:rPr lang="fi-FI" smtClean="0"/>
              <a:pPr/>
              <a:t>19.09.2014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40CAB-B29D-4CA2-8976-23DE950C4B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836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D434176-A30C-45A7-9147-F02F252429C3}" type="datetimeFigureOut">
              <a:rPr lang="fi-FI" smtClean="0"/>
              <a:pPr/>
              <a:t>19.09.2014</a:t>
            </a:fld>
            <a:endParaRPr lang="fi-FI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7083685-55B2-4950-A24E-247D3AF34BD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4176-A30C-45A7-9147-F02F252429C3}" type="datetimeFigureOut">
              <a:rPr lang="fi-FI" smtClean="0"/>
              <a:pPr/>
              <a:t>19.09.2014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685-55B2-4950-A24E-247D3AF34B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4176-A30C-45A7-9147-F02F252429C3}" type="datetimeFigureOut">
              <a:rPr lang="fi-FI" smtClean="0"/>
              <a:pPr/>
              <a:t>19.09.2014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685-55B2-4950-A24E-247D3AF34B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4176-A30C-45A7-9147-F02F252429C3}" type="datetimeFigureOut">
              <a:rPr lang="fi-FI" smtClean="0"/>
              <a:pPr/>
              <a:t>19.09.2014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685-55B2-4950-A24E-247D3AF34B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4176-A30C-45A7-9147-F02F252429C3}" type="datetimeFigureOut">
              <a:rPr lang="fi-FI" smtClean="0"/>
              <a:pPr/>
              <a:t>19.09.2014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685-55B2-4950-A24E-247D3AF34B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4176-A30C-45A7-9147-F02F252429C3}" type="datetimeFigureOut">
              <a:rPr lang="fi-FI" smtClean="0"/>
              <a:pPr/>
              <a:t>19.09.2014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685-55B2-4950-A24E-247D3AF34BD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4176-A30C-45A7-9147-F02F252429C3}" type="datetimeFigureOut">
              <a:rPr lang="fi-FI" smtClean="0"/>
              <a:pPr/>
              <a:t>19.09.2014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685-55B2-4950-A24E-247D3AF34B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4176-A30C-45A7-9147-F02F252429C3}" type="datetimeFigureOut">
              <a:rPr lang="fi-FI" smtClean="0"/>
              <a:pPr/>
              <a:t>19.09.2014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685-55B2-4950-A24E-247D3AF34B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4176-A30C-45A7-9147-F02F252429C3}" type="datetimeFigureOut">
              <a:rPr lang="fi-FI" smtClean="0"/>
              <a:pPr/>
              <a:t>19.09.2014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685-55B2-4950-A24E-247D3AF34B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4176-A30C-45A7-9147-F02F252429C3}" type="datetimeFigureOut">
              <a:rPr lang="fi-FI" smtClean="0"/>
              <a:pPr/>
              <a:t>19.09.2014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685-55B2-4950-A24E-247D3AF34BD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4176-A30C-45A7-9147-F02F252429C3}" type="datetimeFigureOut">
              <a:rPr lang="fi-FI" smtClean="0"/>
              <a:pPr/>
              <a:t>19.09.2014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685-55B2-4950-A24E-247D3AF34B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D434176-A30C-45A7-9147-F02F252429C3}" type="datetimeFigureOut">
              <a:rPr lang="fi-FI" smtClean="0"/>
              <a:pPr/>
              <a:t>19.09.2014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7083685-55B2-4950-A24E-247D3AF34BD1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helsinki.fi/keskal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1080" y="476672"/>
            <a:ext cx="7851648" cy="1296144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ct val="20000"/>
              </a:spcBef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fi-FI" sz="6000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br>
              <a:rPr lang="fi-FI" sz="6000" dirty="0" smtClean="0">
                <a:solidFill>
                  <a:schemeClr val="tx1">
                    <a:tint val="75000"/>
                  </a:schemeClr>
                </a:solidFill>
              </a:rPr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sz="16000" dirty="0" smtClean="0">
                <a:solidFill>
                  <a:schemeClr val="bg1"/>
                </a:solidFill>
              </a:rPr>
              <a:t>Valikoivan kalastuksen vaikutukset ja isojen yksilöiden merkitys haukikannassa</a:t>
            </a:r>
            <a:endParaRPr lang="fi-FI" sz="16000" dirty="0">
              <a:solidFill>
                <a:schemeClr val="bg1"/>
              </a:solidFill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683568" y="5681165"/>
            <a:ext cx="3222104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i-FI" sz="2800" dirty="0">
                <a:solidFill>
                  <a:schemeClr val="bg1"/>
                </a:solidFill>
              </a:rPr>
              <a:t>Haukiseminaari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fi-FI" sz="2800" dirty="0">
                <a:solidFill>
                  <a:schemeClr val="bg1"/>
                </a:solidFill>
              </a:rPr>
              <a:t>25.9.2014 Vaasa</a:t>
            </a:r>
            <a:endParaRPr lang="en-US" sz="2800" b="1" dirty="0"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018172" y="5589240"/>
            <a:ext cx="4104456" cy="12241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2000" dirty="0" smtClean="0">
                <a:solidFill>
                  <a:schemeClr val="bg1"/>
                </a:solidFill>
              </a:rPr>
              <a:t>Joni Tiainen</a:t>
            </a:r>
          </a:p>
          <a:p>
            <a:pPr marL="0" indent="0" algn="ctr">
              <a:buNone/>
            </a:pPr>
            <a:r>
              <a:rPr lang="en-GB" sz="2000" dirty="0" smtClean="0">
                <a:solidFill>
                  <a:schemeClr val="bg1"/>
                </a:solidFill>
              </a:rPr>
              <a:t>Bio- ja </a:t>
            </a:r>
            <a:r>
              <a:rPr lang="en-GB" sz="2000" dirty="0" err="1" smtClean="0">
                <a:solidFill>
                  <a:schemeClr val="bg1"/>
                </a:solidFill>
              </a:rPr>
              <a:t>ympäristötieteiden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laitos</a:t>
            </a:r>
            <a:endParaRPr lang="en-GB" sz="20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2000" dirty="0" err="1" smtClean="0">
                <a:solidFill>
                  <a:schemeClr val="bg1"/>
                </a:solidFill>
              </a:rPr>
              <a:t>Helsingin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yliopisto</a:t>
            </a:r>
            <a:endParaRPr lang="fi-FI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4608512" cy="2448272"/>
          </a:xfrm>
        </p:spPr>
        <p:txBody>
          <a:bodyPr>
            <a:normAutofit/>
          </a:bodyPr>
          <a:lstStyle/>
          <a:p>
            <a:pPr lvl="1"/>
            <a:r>
              <a:rPr lang="fi-FI" sz="2000" dirty="0" smtClean="0"/>
              <a:t>pyynti pääasiassa kutuaikana katiskoilla ja vannerysillä</a:t>
            </a:r>
          </a:p>
          <a:p>
            <a:pPr lvl="1"/>
            <a:r>
              <a:rPr lang="fi-FI" sz="2000" dirty="0" smtClean="0"/>
              <a:t>vapapyynti syksyllä</a:t>
            </a:r>
          </a:p>
          <a:p>
            <a:pPr lvl="1"/>
            <a:r>
              <a:rPr lang="fi-FI" sz="2000" dirty="0"/>
              <a:t>m</a:t>
            </a:r>
            <a:r>
              <a:rPr lang="fi-FI" sz="2000" dirty="0" smtClean="0"/>
              <a:t>uut menetelmät (verkko, täky, tuulastus ym.)</a:t>
            </a:r>
          </a:p>
          <a:p>
            <a:endParaRPr lang="fi-FI" dirty="0"/>
          </a:p>
        </p:txBody>
      </p:sp>
      <p:pic>
        <p:nvPicPr>
          <p:cNvPr id="2050" name="Picture 2" descr="\\ATKK\home\j\jmtiaine\Desktop\Keskala-kuvia\evo12\P10205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47826"/>
            <a:ext cx="3741026" cy="280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\\ATKK\home\j\jmtiaine\Desktop\Keskala-kuvia\P1020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45569"/>
            <a:ext cx="3744416" cy="2808312"/>
          </a:xfrm>
          <a:prstGeom prst="rect">
            <a:avLst/>
          </a:prstGeom>
          <a:noFill/>
        </p:spPr>
      </p:pic>
      <p:pic>
        <p:nvPicPr>
          <p:cNvPr id="3075" name="Picture 3" descr="G:\digikuvia\2009\Koekalastuskuvat\Evon kuvat\kuvia Ollilta\2009_05_18\IMG_66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679"/>
            <a:ext cx="3744416" cy="280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20688"/>
            <a:ext cx="4392488" cy="5703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700" dirty="0" smtClean="0"/>
              <a:t>2.3 </a:t>
            </a:r>
            <a:r>
              <a:rPr lang="fi-FI" sz="2400" dirty="0" smtClean="0"/>
              <a:t>HAUEN KALASTUKSEN SÄÄTELY</a:t>
            </a:r>
          </a:p>
          <a:p>
            <a:r>
              <a:rPr lang="fi-FI" sz="2700" dirty="0" smtClean="0"/>
              <a:t>Seuranta  2006-2013</a:t>
            </a:r>
          </a:p>
          <a:p>
            <a:r>
              <a:rPr lang="fi-FI" sz="2700" dirty="0" smtClean="0"/>
              <a:t>Poistopyynti 5 vuotta, 2008-2012</a:t>
            </a:r>
          </a:p>
          <a:p>
            <a:pPr lvl="1"/>
            <a:r>
              <a:rPr lang="fi-FI" sz="2300" dirty="0" err="1" smtClean="0"/>
              <a:t>Hokajärvi</a:t>
            </a:r>
            <a:r>
              <a:rPr lang="fi-FI" sz="2300" dirty="0" smtClean="0"/>
              <a:t> </a:t>
            </a:r>
            <a:r>
              <a:rPr lang="fi-FI" sz="2300" dirty="0"/>
              <a:t>(</a:t>
            </a:r>
            <a:r>
              <a:rPr lang="fi-FI" sz="2300" dirty="0" smtClean="0"/>
              <a:t>8.4 </a:t>
            </a:r>
            <a:r>
              <a:rPr lang="fi-FI" sz="2300" dirty="0"/>
              <a:t>ha) </a:t>
            </a:r>
            <a:r>
              <a:rPr lang="fi-FI" sz="2300" dirty="0" smtClean="0"/>
              <a:t>ja Majajärvi </a:t>
            </a:r>
            <a:r>
              <a:rPr lang="fi-FI" sz="2300" dirty="0"/>
              <a:t>(</a:t>
            </a:r>
            <a:r>
              <a:rPr lang="fi-FI" sz="2300" dirty="0" smtClean="0"/>
              <a:t>3.3 </a:t>
            </a:r>
            <a:r>
              <a:rPr lang="fi-FI" sz="2300" dirty="0"/>
              <a:t>ha</a:t>
            </a:r>
            <a:r>
              <a:rPr lang="fi-FI" sz="2300" dirty="0" smtClean="0"/>
              <a:t>), </a:t>
            </a:r>
            <a:r>
              <a:rPr lang="fi-FI" sz="2300" dirty="0" smtClean="0">
                <a:solidFill>
                  <a:srgbClr val="FF0000"/>
                </a:solidFill>
              </a:rPr>
              <a:t>alamitta</a:t>
            </a:r>
            <a:r>
              <a:rPr lang="fi-FI" sz="2300" dirty="0" smtClean="0"/>
              <a:t> 40 cm (</a:t>
            </a:r>
            <a:r>
              <a:rPr lang="fi-FI" sz="2300" dirty="0" err="1" smtClean="0">
                <a:solidFill>
                  <a:srgbClr val="FF0000"/>
                </a:solidFill>
              </a:rPr>
              <a:t>Minimum</a:t>
            </a:r>
            <a:r>
              <a:rPr lang="fi-FI" sz="2300" dirty="0" smtClean="0">
                <a:solidFill>
                  <a:srgbClr val="FF0000"/>
                </a:solidFill>
              </a:rPr>
              <a:t> </a:t>
            </a:r>
            <a:r>
              <a:rPr lang="fi-FI" sz="2300" dirty="0" err="1">
                <a:solidFill>
                  <a:srgbClr val="FF0000"/>
                </a:solidFill>
              </a:rPr>
              <a:t>length</a:t>
            </a:r>
            <a:r>
              <a:rPr lang="fi-FI" sz="2300" dirty="0">
                <a:solidFill>
                  <a:srgbClr val="FF0000"/>
                </a:solidFill>
              </a:rPr>
              <a:t> </a:t>
            </a:r>
            <a:r>
              <a:rPr lang="fi-FI" sz="2300" dirty="0" err="1" smtClean="0">
                <a:solidFill>
                  <a:srgbClr val="FF0000"/>
                </a:solidFill>
              </a:rPr>
              <a:t>limit</a:t>
            </a:r>
            <a:r>
              <a:rPr lang="fi-FI" sz="2300" dirty="0" smtClean="0">
                <a:solidFill>
                  <a:schemeClr val="tx1"/>
                </a:solidFill>
              </a:rPr>
              <a:t>)</a:t>
            </a:r>
            <a:r>
              <a:rPr lang="fi-FI" sz="2300" dirty="0" smtClean="0"/>
              <a:t> </a:t>
            </a:r>
          </a:p>
          <a:p>
            <a:pPr lvl="1"/>
            <a:r>
              <a:rPr lang="fi-FI" sz="2300" dirty="0" smtClean="0"/>
              <a:t>Haarajärvi </a:t>
            </a:r>
            <a:r>
              <a:rPr lang="fi-FI" sz="2300" dirty="0"/>
              <a:t>(</a:t>
            </a:r>
            <a:r>
              <a:rPr lang="fi-FI" sz="2300" dirty="0" smtClean="0"/>
              <a:t>13.8 ha) ja Haukijärvi (2.1 </a:t>
            </a:r>
            <a:r>
              <a:rPr lang="fi-FI" sz="2300" dirty="0"/>
              <a:t>ha) </a:t>
            </a:r>
            <a:r>
              <a:rPr lang="fi-FI" sz="2300" dirty="0" smtClean="0">
                <a:solidFill>
                  <a:srgbClr val="FF0000"/>
                </a:solidFill>
              </a:rPr>
              <a:t>välimitta</a:t>
            </a:r>
            <a:r>
              <a:rPr lang="fi-FI" sz="2300" dirty="0" smtClean="0"/>
              <a:t> 40-65 cm (</a:t>
            </a:r>
            <a:r>
              <a:rPr lang="fi-FI" sz="2300" dirty="0" err="1">
                <a:solidFill>
                  <a:srgbClr val="FF0000"/>
                </a:solidFill>
              </a:rPr>
              <a:t>H</a:t>
            </a:r>
            <a:r>
              <a:rPr lang="fi-FI" sz="2300" dirty="0" err="1" smtClean="0">
                <a:solidFill>
                  <a:srgbClr val="FF0000"/>
                </a:solidFill>
              </a:rPr>
              <a:t>arvestable</a:t>
            </a:r>
            <a:r>
              <a:rPr lang="fi-FI" sz="2300" dirty="0" smtClean="0">
                <a:solidFill>
                  <a:srgbClr val="FF0000"/>
                </a:solidFill>
              </a:rPr>
              <a:t> </a:t>
            </a:r>
            <a:r>
              <a:rPr lang="fi-FI" sz="2300" dirty="0" err="1" smtClean="0">
                <a:solidFill>
                  <a:srgbClr val="FF0000"/>
                </a:solidFill>
              </a:rPr>
              <a:t>slot-length</a:t>
            </a:r>
            <a:r>
              <a:rPr lang="fi-FI" sz="2300" dirty="0" smtClean="0">
                <a:solidFill>
                  <a:srgbClr val="FF0000"/>
                </a:solidFill>
              </a:rPr>
              <a:t> </a:t>
            </a:r>
            <a:r>
              <a:rPr lang="fi-FI" sz="2300" dirty="0" err="1" smtClean="0">
                <a:solidFill>
                  <a:srgbClr val="FF0000"/>
                </a:solidFill>
              </a:rPr>
              <a:t>limit</a:t>
            </a:r>
            <a:r>
              <a:rPr lang="fi-FI" sz="2300" dirty="0" smtClean="0">
                <a:solidFill>
                  <a:schemeClr val="tx1"/>
                </a:solidFill>
              </a:rPr>
              <a:t>)</a:t>
            </a:r>
            <a:endParaRPr lang="fi-FI" sz="23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3042"/>
            <a:ext cx="3952315" cy="419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6827" y="2324100"/>
            <a:ext cx="6229358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95536" y="764704"/>
            <a:ext cx="7344816" cy="11521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2800" dirty="0" smtClean="0"/>
              <a:t>2.4 HAUEN KULUTUS</a:t>
            </a:r>
            <a:endParaRPr lang="en-US" dirty="0" smtClean="0"/>
          </a:p>
          <a:p>
            <a:pPr lvl="1"/>
            <a:r>
              <a:rPr lang="en-US" b="1" dirty="0" smtClean="0"/>
              <a:t>C (</a:t>
            </a:r>
            <a:r>
              <a:rPr lang="en-US" b="1" dirty="0" err="1" smtClean="0"/>
              <a:t>kulutus</a:t>
            </a:r>
            <a:r>
              <a:rPr lang="en-US" b="1" dirty="0" smtClean="0"/>
              <a:t>) </a:t>
            </a:r>
            <a:r>
              <a:rPr lang="en-US" b="1" dirty="0"/>
              <a:t>= </a:t>
            </a:r>
            <a:r>
              <a:rPr lang="en-US" b="1" dirty="0" err="1" smtClean="0"/>
              <a:t>metabolia</a:t>
            </a:r>
            <a:r>
              <a:rPr lang="en-US" b="1" dirty="0" smtClean="0"/>
              <a:t> </a:t>
            </a:r>
            <a:r>
              <a:rPr lang="en-US" b="1" dirty="0"/>
              <a:t>+ </a:t>
            </a:r>
            <a:r>
              <a:rPr lang="en-US" b="1" dirty="0" err="1" smtClean="0"/>
              <a:t>hävikki</a:t>
            </a:r>
            <a:r>
              <a:rPr lang="en-US" b="1" dirty="0" smtClean="0"/>
              <a:t> </a:t>
            </a:r>
            <a:r>
              <a:rPr lang="en-US" b="1" dirty="0"/>
              <a:t>+ </a:t>
            </a:r>
            <a:r>
              <a:rPr lang="en-US" b="1" dirty="0" err="1" smtClean="0"/>
              <a:t>kasvu</a:t>
            </a:r>
            <a:endParaRPr lang="fi-FI" dirty="0" smtClean="0"/>
          </a:p>
          <a:p>
            <a:pPr marL="0" indent="0">
              <a:buFont typeface="Wingdings 2"/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84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821168"/>
          </a:xfrm>
        </p:spPr>
        <p:txBody>
          <a:bodyPr>
            <a:normAutofit/>
          </a:bodyPr>
          <a:lstStyle/>
          <a:p>
            <a:r>
              <a:rPr lang="en-US" dirty="0" err="1" smtClean="0"/>
              <a:t>Bioenergeettinen</a:t>
            </a:r>
            <a:r>
              <a:rPr lang="en-US" dirty="0" smtClean="0"/>
              <a:t> </a:t>
            </a:r>
            <a:r>
              <a:rPr lang="en-US" dirty="0" err="1" smtClean="0"/>
              <a:t>mallinnus</a:t>
            </a:r>
            <a:r>
              <a:rPr lang="en-US" dirty="0" smtClean="0"/>
              <a:t> (</a:t>
            </a:r>
            <a:r>
              <a:rPr lang="en-US" dirty="0"/>
              <a:t>Fish Bioenergetics 3.0)</a:t>
            </a:r>
          </a:p>
          <a:p>
            <a:pPr lvl="1"/>
            <a:r>
              <a:rPr lang="en-US" dirty="0" err="1" smtClean="0"/>
              <a:t>vakioparametrit</a:t>
            </a:r>
            <a:endParaRPr lang="en-US" dirty="0" smtClean="0"/>
          </a:p>
          <a:p>
            <a:pPr lvl="1"/>
            <a:r>
              <a:rPr lang="en-US" dirty="0" err="1" smtClean="0"/>
              <a:t>lämpötila</a:t>
            </a:r>
            <a:r>
              <a:rPr lang="en-US" dirty="0" smtClean="0"/>
              <a:t>,  </a:t>
            </a:r>
            <a:r>
              <a:rPr lang="en-US" dirty="0" err="1" smtClean="0"/>
              <a:t>kasvu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en-US" dirty="0" err="1" smtClean="0"/>
              <a:t>ravinnonkäyttödata</a:t>
            </a:r>
            <a:r>
              <a:rPr lang="en-US" dirty="0" smtClean="0"/>
              <a:t> </a:t>
            </a:r>
            <a:r>
              <a:rPr lang="fi-FI" dirty="0" smtClean="0"/>
              <a:t>tutkimusjärvistä</a:t>
            </a:r>
          </a:p>
          <a:p>
            <a:pPr lvl="1"/>
            <a:r>
              <a:rPr lang="en-US" dirty="0" err="1" smtClean="0"/>
              <a:t>Tunnettu</a:t>
            </a:r>
            <a:r>
              <a:rPr lang="en-US" dirty="0" smtClean="0"/>
              <a:t> </a:t>
            </a:r>
            <a:r>
              <a:rPr lang="en-US" dirty="0" err="1" smtClean="0"/>
              <a:t>kalastuskuolleisuus</a:t>
            </a:r>
            <a:r>
              <a:rPr lang="en-US" dirty="0" smtClean="0"/>
              <a:t> (vain </a:t>
            </a:r>
            <a:r>
              <a:rPr lang="en-US" dirty="0" err="1" smtClean="0"/>
              <a:t>tutkimuskäytössä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10 </a:t>
            </a:r>
            <a:r>
              <a:rPr lang="en-US" dirty="0"/>
              <a:t>% </a:t>
            </a:r>
            <a:r>
              <a:rPr lang="en-US" dirty="0" err="1" smtClean="0"/>
              <a:t>luontainen</a:t>
            </a:r>
            <a:r>
              <a:rPr lang="en-US" dirty="0" smtClean="0"/>
              <a:t> </a:t>
            </a:r>
            <a:r>
              <a:rPr lang="en-US" dirty="0" err="1" smtClean="0"/>
              <a:t>kuolleisuus</a:t>
            </a:r>
            <a:r>
              <a:rPr lang="en-US" dirty="0" smtClean="0"/>
              <a:t> (catch curve -</a:t>
            </a:r>
            <a:r>
              <a:rPr lang="en-US" dirty="0" err="1" smtClean="0"/>
              <a:t>menetelmä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1026" name="Picture 2" descr="http://limnology.wisc.edu/research/bioenergetics/ma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59988"/>
            <a:ext cx="3768353" cy="271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01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532534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1556792"/>
            <a:ext cx="4248472" cy="50405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i-FI" dirty="0"/>
              <a:t>3.1 HAUEN </a:t>
            </a:r>
            <a:r>
              <a:rPr lang="fi-FI" dirty="0" smtClean="0"/>
              <a:t>POPULAATIOT</a:t>
            </a:r>
            <a:endParaRPr lang="fi-FI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i-FI" sz="2400" dirty="0" smtClean="0">
                <a:solidFill>
                  <a:srgbClr val="FF0000"/>
                </a:solidFill>
              </a:rPr>
              <a:t>VÄLIMITTASÄÄTELY (HSL)</a:t>
            </a:r>
            <a:endParaRPr lang="fi-FI" sz="2400" dirty="0">
              <a:solidFill>
                <a:srgbClr val="FF0000"/>
              </a:solidFill>
            </a:endParaRPr>
          </a:p>
          <a:p>
            <a:r>
              <a:rPr lang="en-US" sz="2400" dirty="0" err="1"/>
              <a:t>Tiheydet</a:t>
            </a:r>
            <a:r>
              <a:rPr lang="en-US" sz="2400" dirty="0"/>
              <a:t> ja </a:t>
            </a:r>
            <a:r>
              <a:rPr lang="en-US" sz="2400" dirty="0" err="1"/>
              <a:t>biomassat</a:t>
            </a:r>
            <a:r>
              <a:rPr lang="en-US" sz="2400" dirty="0"/>
              <a:t>: 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Ei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selvää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muutosta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sz="2400" dirty="0" err="1" smtClean="0">
                <a:sym typeface="Wingdings" panose="05000000000000000000" pitchFamily="2" charset="2"/>
              </a:rPr>
              <a:t>Suuria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haukia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edelleen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populaatiossa</a:t>
            </a:r>
            <a:endParaRPr lang="en-US" sz="2400" dirty="0">
              <a:sym typeface="Wingdings" panose="05000000000000000000" pitchFamily="2" charset="2"/>
            </a:endParaRP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Haarajärvellä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määrä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vähentynyt</a:t>
            </a: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/>
          </a:bodyPr>
          <a:lstStyle/>
          <a:p>
            <a:r>
              <a:rPr lang="fi-FI" dirty="0"/>
              <a:t>3. </a:t>
            </a:r>
            <a:r>
              <a:rPr lang="fi-FI" dirty="0" smtClean="0"/>
              <a:t>Tulokset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81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4320480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dirty="0" smtClean="0">
                <a:solidFill>
                  <a:srgbClr val="FF0000"/>
                </a:solidFill>
              </a:rPr>
              <a:t>ALAMITTASÄÄTELY (MLL)</a:t>
            </a:r>
          </a:p>
          <a:p>
            <a:r>
              <a:rPr lang="en-US" dirty="0" err="1" smtClean="0"/>
              <a:t>Tiheydet</a:t>
            </a:r>
            <a:r>
              <a:rPr lang="en-US" dirty="0" smtClean="0"/>
              <a:t> ja </a:t>
            </a:r>
            <a:r>
              <a:rPr lang="en-US" dirty="0" err="1" smtClean="0"/>
              <a:t>biomassat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Hokajärvi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ei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muutosta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Majajärvi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selvää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laskua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Kummastakin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järvestä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isot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hauet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hävisivät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kokonaan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3694113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62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052736"/>
            <a:ext cx="3898776" cy="5271864"/>
          </a:xfrm>
        </p:spPr>
        <p:txBody>
          <a:bodyPr/>
          <a:lstStyle/>
          <a:p>
            <a:r>
              <a:rPr lang="fi-FI" dirty="0" err="1" smtClean="0"/>
              <a:t>Hokajärvi</a:t>
            </a:r>
            <a:r>
              <a:rPr lang="fi-FI" dirty="0" smtClean="0"/>
              <a:t> (</a:t>
            </a:r>
            <a:r>
              <a:rPr lang="fi-FI" dirty="0">
                <a:solidFill>
                  <a:srgbClr val="FF0000"/>
                </a:solidFill>
              </a:rPr>
              <a:t>a</a:t>
            </a:r>
            <a:r>
              <a:rPr lang="fi-FI" dirty="0" smtClean="0">
                <a:solidFill>
                  <a:srgbClr val="FF0000"/>
                </a:solidFill>
              </a:rPr>
              <a:t>lamitta</a:t>
            </a:r>
            <a:r>
              <a:rPr lang="fi-FI" dirty="0" smtClean="0"/>
              <a:t>)</a:t>
            </a:r>
          </a:p>
          <a:p>
            <a:pPr lvl="1"/>
            <a:r>
              <a:rPr lang="fi-FI" dirty="0" smtClean="0"/>
              <a:t>Hauen poistopyynti 2008-2012</a:t>
            </a:r>
          </a:p>
          <a:p>
            <a:pPr marL="393192" lvl="1" indent="0">
              <a:buNone/>
            </a:pPr>
            <a:r>
              <a:rPr lang="fi-FI" dirty="0" smtClean="0"/>
              <a:t>-&gt;   ”typistynyt” 	pituusjakauma</a:t>
            </a:r>
          </a:p>
          <a:p>
            <a:pPr marL="393192" lvl="1" indent="0">
              <a:buNone/>
            </a:pPr>
            <a:r>
              <a:rPr lang="fi-FI" dirty="0" smtClean="0"/>
              <a:t>-&gt;   suurten yksilöiden 	häviäminen</a:t>
            </a:r>
            <a:endParaRPr lang="fi-F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92696"/>
            <a:ext cx="4589102" cy="568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87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052736"/>
            <a:ext cx="3898776" cy="5271864"/>
          </a:xfrm>
        </p:spPr>
        <p:txBody>
          <a:bodyPr/>
          <a:lstStyle/>
          <a:p>
            <a:r>
              <a:rPr lang="fi-FI" dirty="0" smtClean="0"/>
              <a:t>Haarajärvi (</a:t>
            </a:r>
            <a:r>
              <a:rPr lang="fi-FI" dirty="0" smtClean="0">
                <a:solidFill>
                  <a:srgbClr val="FF0000"/>
                </a:solidFill>
              </a:rPr>
              <a:t>välimitta</a:t>
            </a:r>
            <a:r>
              <a:rPr lang="fi-FI" dirty="0" smtClean="0"/>
              <a:t>)</a:t>
            </a:r>
          </a:p>
          <a:p>
            <a:pPr lvl="1"/>
            <a:r>
              <a:rPr lang="fi-FI" dirty="0" smtClean="0"/>
              <a:t>Hauen poistopyynti 2008-2012</a:t>
            </a:r>
          </a:p>
          <a:p>
            <a:pPr marL="393192" lvl="1" indent="0">
              <a:buNone/>
            </a:pPr>
            <a:r>
              <a:rPr lang="fi-FI" dirty="0" smtClean="0"/>
              <a:t>-&gt;kokojakauma lähes ennallaan</a:t>
            </a:r>
          </a:p>
          <a:p>
            <a:pPr marL="393192" lvl="1" indent="0">
              <a:buNone/>
            </a:pPr>
            <a:r>
              <a:rPr lang="fi-FI" dirty="0" smtClean="0"/>
              <a:t>-&gt;suuret yksilöt läsnä populaatiossa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764704"/>
            <a:ext cx="460057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29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04664"/>
            <a:ext cx="2358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3.2 HAUEN KASVU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65086"/>
            <a:ext cx="7848872" cy="505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81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endParaRPr lang="fi-FI" dirty="0" smtClean="0"/>
          </a:p>
          <a:p>
            <a:r>
              <a:rPr lang="fi-FI" dirty="0" smtClean="0"/>
              <a:t>Haukipopulaation keskimääräinen kulutus n. 40 kg/ha vuodessa</a:t>
            </a:r>
          </a:p>
          <a:p>
            <a:r>
              <a:rPr lang="fi-FI" dirty="0" smtClean="0"/>
              <a:t>Välimittasäätelyn järvissä suurien haukien (&gt; 65 cm) kulutus merkittävää (n. 20-40 % </a:t>
            </a:r>
            <a:r>
              <a:rPr lang="fi-FI" dirty="0" err="1" smtClean="0"/>
              <a:t>kok</a:t>
            </a:r>
            <a:r>
              <a:rPr lang="fi-FI" dirty="0" smtClean="0"/>
              <a:t>. kulutuksesta)</a:t>
            </a:r>
          </a:p>
          <a:p>
            <a:r>
              <a:rPr lang="fi-FI" dirty="0" smtClean="0"/>
              <a:t>Alamittasäätelyn järvissä pienten haukien kulutus kasvoi</a:t>
            </a:r>
          </a:p>
          <a:p>
            <a:endParaRPr lang="fi-FI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620688"/>
            <a:ext cx="8229600" cy="5760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fi-FI" dirty="0" smtClean="0"/>
              <a:t>3.3 HAUEN RAVINNONKULUTUS</a:t>
            </a:r>
            <a:endParaRPr lang="fi-FI" dirty="0"/>
          </a:p>
        </p:txBody>
      </p:sp>
      <p:pic>
        <p:nvPicPr>
          <p:cNvPr id="5" name="Picture 2" descr="G:\KUVATevo\2013-05-10 11.00.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56992"/>
            <a:ext cx="4179627" cy="282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5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864096"/>
          </a:xfrm>
        </p:spPr>
        <p:txBody>
          <a:bodyPr/>
          <a:lstStyle/>
          <a:p>
            <a:r>
              <a:rPr lang="fi-FI" dirty="0" smtClean="0"/>
              <a:t>1. Johdanto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488832" cy="5055840"/>
          </a:xfrm>
        </p:spPr>
        <p:txBody>
          <a:bodyPr>
            <a:normAutofit/>
          </a:bodyPr>
          <a:lstStyle/>
          <a:p>
            <a:pPr lvl="1"/>
            <a:r>
              <a:rPr lang="fi-FI" sz="2000" dirty="0" smtClean="0"/>
              <a:t>Hauki on avainlaji monissa vesistöissä</a:t>
            </a:r>
          </a:p>
          <a:p>
            <a:pPr lvl="2"/>
            <a:r>
              <a:rPr lang="fi-FI" sz="1600" dirty="0" smtClean="0"/>
              <a:t>Ravintoverkon huippupeto</a:t>
            </a:r>
          </a:p>
          <a:p>
            <a:pPr lvl="2"/>
            <a:r>
              <a:rPr lang="fi-FI" sz="1600" dirty="0" smtClean="0"/>
              <a:t>Laaja levinneisyys (lähes koko Suomi) ja runsaus</a:t>
            </a:r>
            <a:r>
              <a:rPr lang="fi-FI" sz="1800" dirty="0" smtClean="0"/>
              <a:t> </a:t>
            </a:r>
          </a:p>
          <a:p>
            <a:pPr lvl="1"/>
            <a:r>
              <a:rPr lang="fi-FI" sz="2000" dirty="0" smtClean="0"/>
              <a:t>Ravintoverkkojen </a:t>
            </a:r>
            <a:r>
              <a:rPr lang="fi-FI" sz="2000" dirty="0" err="1" smtClean="0"/>
              <a:t>top-down</a:t>
            </a:r>
            <a:r>
              <a:rPr lang="fi-FI" sz="2000" dirty="0" smtClean="0"/>
              <a:t> säätely</a:t>
            </a:r>
          </a:p>
          <a:p>
            <a:pPr marL="0" indent="0">
              <a:buNone/>
            </a:pPr>
            <a:endParaRPr lang="fi-FI" dirty="0" smtClean="0"/>
          </a:p>
        </p:txBody>
      </p:sp>
      <p:pic>
        <p:nvPicPr>
          <p:cNvPr id="2052" name="Picture 4" descr="http://www.fly-fishing-discounters.com/images/pike600x3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43044"/>
            <a:ext cx="5248817" cy="345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16832"/>
            <a:ext cx="4269177" cy="418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isällön paikkamerkki 2"/>
          <p:cNvSpPr txBox="1">
            <a:spLocks/>
          </p:cNvSpPr>
          <p:nvPr/>
        </p:nvSpPr>
        <p:spPr>
          <a:xfrm>
            <a:off x="467544" y="1556792"/>
            <a:ext cx="3816424" cy="47678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400" dirty="0" smtClean="0">
                <a:sym typeface="Wingdings" panose="05000000000000000000" pitchFamily="2" charset="2"/>
              </a:rPr>
              <a:t>MÄTIJYVÄN KUIVAPAINO</a:t>
            </a:r>
          </a:p>
          <a:p>
            <a:r>
              <a:rPr lang="fi-FI" sz="2400" dirty="0" smtClean="0">
                <a:sym typeface="Wingdings" panose="05000000000000000000" pitchFamily="2" charset="2"/>
              </a:rPr>
              <a:t>Suurilla ja nopeakasvuisilla naarailla painavimmat mätijyvät</a:t>
            </a:r>
          </a:p>
          <a:p>
            <a:r>
              <a:rPr lang="fi-FI" sz="2400" dirty="0" err="1" smtClean="0">
                <a:sym typeface="Wingdings" panose="05000000000000000000" pitchFamily="2" charset="2"/>
              </a:rPr>
              <a:t>poikasella</a:t>
            </a:r>
            <a:r>
              <a:rPr lang="fi-FI" sz="2400" dirty="0" smtClean="0">
                <a:sym typeface="Wingdings" panose="05000000000000000000" pitchFamily="2" charset="2"/>
              </a:rPr>
              <a:t> pulskempi eväsreppu elämän alkutaipaleella</a:t>
            </a:r>
            <a:endParaRPr lang="fi-FI" sz="2400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type="title"/>
          </p:nvPr>
        </p:nvSpPr>
        <p:spPr>
          <a:xfrm>
            <a:off x="467544" y="620688"/>
            <a:ext cx="8229600" cy="6366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fi-FI" dirty="0" smtClean="0"/>
              <a:t>3.4 EMOKOON VAIKUTUS POIKASTEN LAATUUN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870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68760"/>
            <a:ext cx="3826768" cy="5055840"/>
          </a:xfrm>
        </p:spPr>
        <p:txBody>
          <a:bodyPr/>
          <a:lstStyle/>
          <a:p>
            <a:pPr marL="0" indent="0">
              <a:buNone/>
            </a:pPr>
            <a:r>
              <a:rPr lang="fi-FI" sz="2200" dirty="0" smtClean="0"/>
              <a:t>NÄLKIINTYMISEN SIETO</a:t>
            </a:r>
          </a:p>
          <a:p>
            <a:r>
              <a:rPr lang="fi-FI" sz="2400" dirty="0" smtClean="0"/>
              <a:t>Isojen naaraiden poikaset kestävät pidempään ruskuaispussiravinnon turvin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-&gt;</a:t>
            </a:r>
            <a:r>
              <a:rPr lang="fi-FI" sz="2400" dirty="0" smtClean="0">
                <a:sym typeface="Wingdings" panose="05000000000000000000" pitchFamily="2" charset="2"/>
              </a:rPr>
              <a:t>parempi selviytyminen ääriolosuhteissa</a:t>
            </a:r>
            <a:endParaRPr lang="fi-FI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800"/>
            <a:ext cx="425539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60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fi-FI" dirty="0" smtClean="0"/>
              <a:t>4. Johtopäätökset, osa 1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06167"/>
            <a:ext cx="4536504" cy="462379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err="1"/>
              <a:t>Kokovalikoivan</a:t>
            </a:r>
            <a:r>
              <a:rPr lang="en-US" dirty="0"/>
              <a:t> </a:t>
            </a:r>
            <a:r>
              <a:rPr lang="en-US" dirty="0" err="1"/>
              <a:t>kalastuksen</a:t>
            </a:r>
            <a:r>
              <a:rPr lang="en-US" dirty="0"/>
              <a:t> </a:t>
            </a:r>
            <a:r>
              <a:rPr lang="en-US" dirty="0" err="1"/>
              <a:t>vasteet</a:t>
            </a:r>
            <a:r>
              <a:rPr lang="en-US" dirty="0"/>
              <a:t>: </a:t>
            </a:r>
            <a:endParaRPr lang="fi-FI" dirty="0" smtClean="0"/>
          </a:p>
          <a:p>
            <a:pPr lvl="1"/>
            <a:r>
              <a:rPr lang="fi-FI" dirty="0" smtClean="0"/>
              <a:t>Alamittasäätely: suuret yksilöt hävisivät 4 vuoden aikana</a:t>
            </a:r>
          </a:p>
          <a:p>
            <a:pPr lvl="1"/>
            <a:r>
              <a:rPr lang="fi-FI" dirty="0" smtClean="0"/>
              <a:t>Välimittasäätely: suuret yksilöt pysyvät populaatiossa</a:t>
            </a:r>
            <a:endParaRPr lang="fi-FI" dirty="0"/>
          </a:p>
          <a:p>
            <a:pPr lvl="1"/>
            <a:r>
              <a:rPr lang="fi-FI" dirty="0" smtClean="0"/>
              <a:t>Pieniin haukiin vaikutus vähäisempi</a:t>
            </a:r>
            <a:endParaRPr lang="fi-FI" dirty="0"/>
          </a:p>
          <a:p>
            <a:pPr marL="393192" lvl="1" indent="0">
              <a:buNone/>
            </a:pPr>
            <a:r>
              <a:rPr lang="fi-FI" dirty="0" smtClean="0">
                <a:sym typeface="Wingdings" pitchFamily="2" charset="2"/>
              </a:rPr>
              <a:t>	</a:t>
            </a:r>
            <a:r>
              <a:rPr lang="fi-FI" dirty="0" err="1" smtClean="0">
                <a:sym typeface="Wingdings" pitchFamily="2" charset="2"/>
              </a:rPr>
              <a:t>rekrytoituminen</a:t>
            </a:r>
            <a:r>
              <a:rPr lang="fi-FI" dirty="0" smtClean="0">
                <a:sym typeface="Wingdings" pitchFamily="2" charset="2"/>
              </a:rPr>
              <a:t>	</a:t>
            </a:r>
          </a:p>
          <a:p>
            <a:pPr marL="393192" lvl="1" indent="0">
              <a:buNone/>
            </a:pPr>
            <a:r>
              <a:rPr lang="fi-FI" dirty="0">
                <a:sym typeface="Wingdings" pitchFamily="2" charset="2"/>
              </a:rPr>
              <a:t>	</a:t>
            </a:r>
            <a:r>
              <a:rPr lang="fi-FI" dirty="0" err="1" smtClean="0">
                <a:sym typeface="Wingdings" pitchFamily="2" charset="2"/>
              </a:rPr>
              <a:t>nopeutunut</a:t>
            </a:r>
            <a:r>
              <a:rPr lang="fi-FI" dirty="0" smtClean="0">
                <a:sym typeface="Wingdings" pitchFamily="2" charset="2"/>
              </a:rPr>
              <a:t> kasvu</a:t>
            </a:r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/>
          </a:p>
          <a:p>
            <a:endParaRPr lang="fi-FI" dirty="0"/>
          </a:p>
        </p:txBody>
      </p:sp>
      <p:pic>
        <p:nvPicPr>
          <p:cNvPr id="4" name="Picture 3" descr="G:\IMG_66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516" y="1412776"/>
            <a:ext cx="3744416" cy="499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1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/>
          <a:lstStyle/>
          <a:p>
            <a:r>
              <a:rPr lang="fi-FI" dirty="0"/>
              <a:t>4. Johtopäätökset, osa </a:t>
            </a:r>
            <a:r>
              <a:rPr lang="fi-FI" dirty="0" smtClean="0"/>
              <a:t>2</a:t>
            </a:r>
            <a:endParaRPr lang="fi-FI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27584" y="1700808"/>
            <a:ext cx="6275040" cy="483981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i-FI" dirty="0" smtClean="0"/>
              <a:t>Suuret hauet ovat merkittäviä huippupetoja</a:t>
            </a:r>
            <a:endParaRPr lang="fi-FI" dirty="0"/>
          </a:p>
          <a:p>
            <a:pPr lvl="1"/>
            <a:r>
              <a:rPr lang="fi-FI" dirty="0" smtClean="0"/>
              <a:t>Suuri kulutus, vaikka lukumäärä pieni ja kasvu (yleensä) hidasta </a:t>
            </a:r>
          </a:p>
          <a:p>
            <a:pPr marL="393192" lvl="1" indent="0">
              <a:buNone/>
            </a:pP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smtClean="0">
                <a:sym typeface="Wingdings" panose="05000000000000000000" pitchFamily="2" charset="2"/>
              </a:rPr>
              <a:t>    särkikalakantojen </a:t>
            </a:r>
            <a:r>
              <a:rPr lang="fi-FI" dirty="0" smtClean="0"/>
              <a:t>hallinta?</a:t>
            </a:r>
          </a:p>
          <a:p>
            <a:r>
              <a:rPr lang="fi-FI" dirty="0" smtClean="0"/>
              <a:t>Suuret naaraat -&gt; suuri ja laadukas poikastuotto</a:t>
            </a:r>
          </a:p>
          <a:p>
            <a:r>
              <a:rPr lang="fi-FI" dirty="0" smtClean="0">
                <a:solidFill>
                  <a:srgbClr val="FF0000"/>
                </a:solidFill>
              </a:rPr>
              <a:t>Tietoon perustuva kalastuksen säätely avainasemassa! </a:t>
            </a:r>
            <a:endParaRPr lang="en-US" b="1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09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haukikuvia\IMG_88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8563" y="-898525"/>
            <a:ext cx="11541126" cy="865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/>
          </a:bodyPr>
          <a:lstStyle/>
          <a:p>
            <a:r>
              <a:rPr lang="fi-FI" sz="6000" dirty="0" smtClean="0">
                <a:solidFill>
                  <a:schemeClr val="bg1"/>
                </a:solidFill>
              </a:rPr>
              <a:t>Kiitos!</a:t>
            </a:r>
            <a:endParaRPr lang="fi-FI" sz="60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108520" y="5157192"/>
            <a:ext cx="6976442" cy="1167408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fi-FI" sz="2400" dirty="0" smtClean="0">
                <a:solidFill>
                  <a:schemeClr val="bg1"/>
                </a:solidFill>
              </a:rPr>
              <a:t>Kiitokset: </a:t>
            </a:r>
            <a:r>
              <a:rPr lang="fi-FI" sz="2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Mikko Olin, Hannu Lehtonen</a:t>
            </a:r>
            <a:r>
              <a:rPr lang="fi-FI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fi-FI" sz="2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Kari </a:t>
            </a:r>
            <a:r>
              <a:rPr lang="fi-FI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Nyberg, Martti </a:t>
            </a:r>
            <a:r>
              <a:rPr lang="fi-FI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Rask</a:t>
            </a:r>
            <a:r>
              <a:rPr lang="fi-FI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fi-FI" sz="2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&amp; Jukka </a:t>
            </a:r>
            <a:r>
              <a:rPr lang="fi-FI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Ruuhijärvi</a:t>
            </a:r>
            <a:endParaRPr lang="fi-FI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fi-FI" sz="2400" dirty="0" err="1" smtClean="0">
                <a:solidFill>
                  <a:schemeClr val="bg1"/>
                </a:solidFill>
              </a:rPr>
              <a:t>Bergsrådet</a:t>
            </a:r>
            <a:r>
              <a:rPr lang="fi-FI" sz="2400" dirty="0" smtClean="0">
                <a:solidFill>
                  <a:schemeClr val="bg1"/>
                </a:solidFill>
              </a:rPr>
              <a:t> Bror Serlachius -säätiö </a:t>
            </a:r>
          </a:p>
          <a:p>
            <a:pPr marL="0" indent="0">
              <a:buNone/>
            </a:pPr>
            <a:r>
              <a:rPr lang="fi-FI" sz="2400" dirty="0" err="1" smtClean="0">
                <a:solidFill>
                  <a:schemeClr val="bg1"/>
                </a:solidFill>
              </a:rPr>
              <a:t>RKTL:n</a:t>
            </a:r>
            <a:r>
              <a:rPr lang="fi-FI" sz="2400" dirty="0" smtClean="0">
                <a:solidFill>
                  <a:schemeClr val="bg1"/>
                </a:solidFill>
              </a:rPr>
              <a:t> </a:t>
            </a:r>
            <a:r>
              <a:rPr lang="fi-FI" sz="2400" dirty="0" err="1" smtClean="0">
                <a:solidFill>
                  <a:schemeClr val="bg1"/>
                </a:solidFill>
              </a:rPr>
              <a:t>Evon</a:t>
            </a:r>
            <a:r>
              <a:rPr lang="fi-FI" sz="2400" dirty="0" smtClean="0">
                <a:solidFill>
                  <a:schemeClr val="bg1"/>
                </a:solidFill>
              </a:rPr>
              <a:t> aseman henkilökunta</a:t>
            </a:r>
          </a:p>
        </p:txBody>
      </p:sp>
    </p:spTree>
    <p:extLst>
      <p:ext uri="{BB962C8B-B14F-4D97-AF65-F5344CB8AC3E}">
        <p14:creationId xmlns:p14="http://schemas.microsoft.com/office/powerpoint/2010/main" val="31609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19"/>
            <a:ext cx="7848872" cy="555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34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7688197" cy="46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/>
              <a:t>1.1 KALASTUKSEN VAIKUTUKSIA:</a:t>
            </a:r>
          </a:p>
          <a:p>
            <a:r>
              <a:rPr lang="fi-FI" dirty="0" smtClean="0"/>
              <a:t>Pyynnin määrä (pyyntiponnistus)</a:t>
            </a:r>
          </a:p>
          <a:p>
            <a:r>
              <a:rPr lang="fi-FI" dirty="0" smtClean="0"/>
              <a:t>Kokovalikoiva kalastus </a:t>
            </a:r>
          </a:p>
          <a:p>
            <a:pPr lvl="1"/>
            <a:r>
              <a:rPr lang="fi-FI" dirty="0" smtClean="0"/>
              <a:t>Pyydysten valikoivuus (esim. verkot)</a:t>
            </a:r>
            <a:endParaRPr lang="fi-FI" dirty="0"/>
          </a:p>
          <a:p>
            <a:pPr lvl="1"/>
            <a:r>
              <a:rPr lang="fi-FI" dirty="0" smtClean="0"/>
              <a:t>Alamitat</a:t>
            </a:r>
          </a:p>
          <a:p>
            <a:r>
              <a:rPr lang="fi-FI" dirty="0" smtClean="0"/>
              <a:t>petokalalajien suosio (hauki, ahven, kuha, taimen jne.)</a:t>
            </a:r>
          </a:p>
        </p:txBody>
      </p:sp>
      <p:pic>
        <p:nvPicPr>
          <p:cNvPr id="2050" name="Picture 2" descr="G:\kuvakollaashi\Mikko virvelö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789040"/>
            <a:ext cx="3744185" cy="280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oni\Desktop\haukikuvia\20140410_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89040"/>
            <a:ext cx="3744416" cy="280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66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6768752" cy="467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 smtClean="0"/>
              <a:t>1.2 KALASTUKSEN ONGELMIA:</a:t>
            </a:r>
          </a:p>
          <a:p>
            <a:pPr lvl="1"/>
            <a:r>
              <a:rPr lang="fi-FI" dirty="0" smtClean="0"/>
              <a:t>Kasvun ylikalastus -&gt; kalat pyydetään liian pieninä -&gt; </a:t>
            </a:r>
            <a:r>
              <a:rPr lang="fi-FI" dirty="0" smtClean="0">
                <a:sym typeface="Wingdings" panose="05000000000000000000" pitchFamily="2" charset="2"/>
              </a:rPr>
              <a:t>heikko tuotto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Lisääntymisen ylikalastus -&gt; pieni/heikkolaatuinen kutukanta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Istutustarve?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”Vinoutunut”, särkikalavaltainen kalasto</a:t>
            </a:r>
          </a:p>
          <a:p>
            <a:pPr marL="685800" lvl="2" indent="0">
              <a:buNone/>
            </a:pPr>
            <a:r>
              <a:rPr lang="fi-FI" dirty="0" smtClean="0">
                <a:sym typeface="Wingdings" panose="05000000000000000000" pitchFamily="2" charset="2"/>
              </a:rPr>
              <a:t>-&gt; vedenlaatuongelmien voimistuminen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319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24847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Kuinka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kokovalikoiva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kalastus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vaikuttaa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hauki</a:t>
            </a: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dirty="0" err="1" smtClean="0">
                <a:solidFill>
                  <a:srgbClr val="FF0000"/>
                </a:solidFill>
              </a:rPr>
              <a:t>kantoihin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r>
              <a:rPr lang="fi-FI" dirty="0" smtClean="0"/>
              <a:t>Kestävän kalastuksen periaate kalakantojen </a:t>
            </a:r>
            <a:r>
              <a:rPr lang="fi-FI" dirty="0" err="1" smtClean="0"/>
              <a:t>hoidossa-</a:t>
            </a:r>
            <a:r>
              <a:rPr lang="fi-FI" dirty="0" smtClean="0"/>
              <a:t> hanke (2005-2014), KESKALA</a:t>
            </a:r>
          </a:p>
          <a:p>
            <a:pPr lvl="1"/>
            <a:r>
              <a:rPr lang="fi-FI" dirty="0" smtClean="0">
                <a:solidFill>
                  <a:srgbClr val="FF0000"/>
                </a:solidFill>
                <a:hlinkClick r:id="rId2"/>
              </a:rPr>
              <a:t>http</a:t>
            </a:r>
            <a:r>
              <a:rPr lang="fi-FI" dirty="0">
                <a:solidFill>
                  <a:srgbClr val="FF0000"/>
                </a:solidFill>
                <a:hlinkClick r:id="rId2"/>
              </a:rPr>
              <a:t>://www.helsinki.fi/keskala</a:t>
            </a:r>
            <a:r>
              <a:rPr lang="fi-FI" dirty="0" smtClean="0">
                <a:solidFill>
                  <a:srgbClr val="FF0000"/>
                </a:solidFill>
                <a:hlinkClick r:id="rId2"/>
              </a:rPr>
              <a:t>/</a:t>
            </a:r>
            <a:endParaRPr lang="fi-FI" dirty="0" smtClean="0">
              <a:solidFill>
                <a:srgbClr val="FF0000"/>
              </a:solidFill>
            </a:endParaRPr>
          </a:p>
          <a:p>
            <a:pPr lvl="1"/>
            <a:r>
              <a:rPr lang="fi-FI" dirty="0"/>
              <a:t>Päärahoittaja </a:t>
            </a:r>
            <a:r>
              <a:rPr lang="fi-FI" dirty="0" err="1"/>
              <a:t>Bergsrådet</a:t>
            </a:r>
            <a:r>
              <a:rPr lang="fi-FI" dirty="0"/>
              <a:t> Bror Serlachius </a:t>
            </a:r>
            <a:r>
              <a:rPr lang="fi-FI" dirty="0" err="1"/>
              <a:t>Stiftelse</a:t>
            </a:r>
            <a:endParaRPr lang="fi-FI" dirty="0" smtClean="0">
              <a:solidFill>
                <a:srgbClr val="FF0000"/>
              </a:solidFill>
            </a:endParaRPr>
          </a:p>
          <a:p>
            <a:pPr lvl="1"/>
            <a:r>
              <a:rPr lang="fi-FI" dirty="0"/>
              <a:t>Yleistavoitteena on tutkia miten kalastusta </a:t>
            </a:r>
            <a:r>
              <a:rPr lang="fi-FI" dirty="0" smtClean="0"/>
              <a:t>voidaan harjoittaa </a:t>
            </a:r>
            <a:r>
              <a:rPr lang="fi-FI" dirty="0"/>
              <a:t>ekologisesti kestävällä </a:t>
            </a:r>
            <a:r>
              <a:rPr lang="fi-FI" dirty="0" smtClean="0"/>
              <a:t>tavalla huomioiden </a:t>
            </a:r>
            <a:r>
              <a:rPr lang="fi-FI" dirty="0"/>
              <a:t>vaikutukset </a:t>
            </a:r>
            <a:r>
              <a:rPr lang="fi-FI" dirty="0" smtClean="0"/>
              <a:t>muuhun ravintoverkkoon</a:t>
            </a:r>
          </a:p>
          <a:p>
            <a:pPr lvl="1"/>
            <a:r>
              <a:rPr lang="fi-FI" b="1" dirty="0"/>
              <a:t>Kohdelajit: hauki, ahven ja kuha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232" y="4437112"/>
            <a:ext cx="2736304" cy="2052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855454"/>
            <a:ext cx="2160240" cy="1620898"/>
          </a:xfrm>
          <a:prstGeom prst="rect">
            <a:avLst/>
          </a:prstGeom>
        </p:spPr>
      </p:pic>
      <p:pic>
        <p:nvPicPr>
          <p:cNvPr id="4098" name="Picture 2" descr="F:\haukikuvia\IMG_96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97152"/>
            <a:ext cx="2160240" cy="162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95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6752"/>
            <a:ext cx="6419057" cy="2664296"/>
          </a:xfrm>
        </p:spPr>
        <p:txBody>
          <a:bodyPr>
            <a:normAutofit lnSpcReduction="10000"/>
          </a:bodyPr>
          <a:lstStyle/>
          <a:p>
            <a:r>
              <a:rPr lang="fi-FI" dirty="0">
                <a:solidFill>
                  <a:srgbClr val="FF0000"/>
                </a:solidFill>
              </a:rPr>
              <a:t>Tässä esityksessä:</a:t>
            </a:r>
          </a:p>
          <a:p>
            <a:pPr lvl="1"/>
            <a:r>
              <a:rPr lang="fi-FI" dirty="0" smtClean="0">
                <a:solidFill>
                  <a:srgbClr val="FF0000"/>
                </a:solidFill>
              </a:rPr>
              <a:t>1)hauen </a:t>
            </a:r>
            <a:r>
              <a:rPr lang="fi-FI" dirty="0">
                <a:solidFill>
                  <a:srgbClr val="FF0000"/>
                </a:solidFill>
              </a:rPr>
              <a:t>populaatiot ja biomassat</a:t>
            </a:r>
          </a:p>
          <a:p>
            <a:pPr lvl="1"/>
            <a:r>
              <a:rPr lang="fi-FI" dirty="0">
                <a:solidFill>
                  <a:srgbClr val="FF0000"/>
                </a:solidFill>
              </a:rPr>
              <a:t>2)haukikannan rakenne</a:t>
            </a:r>
          </a:p>
          <a:p>
            <a:pPr lvl="1"/>
            <a:r>
              <a:rPr lang="fi-FI" dirty="0">
                <a:solidFill>
                  <a:srgbClr val="FF0000"/>
                </a:solidFill>
              </a:rPr>
              <a:t>3)hauen </a:t>
            </a:r>
            <a:r>
              <a:rPr lang="fi-FI" dirty="0" smtClean="0">
                <a:solidFill>
                  <a:srgbClr val="FF0000"/>
                </a:solidFill>
              </a:rPr>
              <a:t>ravinnonkulutus ja kasvu</a:t>
            </a:r>
            <a:endParaRPr lang="fi-FI" dirty="0">
              <a:solidFill>
                <a:srgbClr val="FF0000"/>
              </a:solidFill>
            </a:endParaRPr>
          </a:p>
          <a:p>
            <a:pPr lvl="1"/>
            <a:r>
              <a:rPr lang="fi-FI" dirty="0">
                <a:solidFill>
                  <a:srgbClr val="FF0000"/>
                </a:solidFill>
              </a:rPr>
              <a:t>4)emokoon vaikutus poikasten laatuun</a:t>
            </a:r>
          </a:p>
          <a:p>
            <a:r>
              <a:rPr lang="fi-FI" dirty="0">
                <a:solidFill>
                  <a:srgbClr val="FF0000"/>
                </a:solidFill>
              </a:rPr>
              <a:t>Kantava teema: suurten yksilöiden merkitys</a:t>
            </a:r>
          </a:p>
          <a:p>
            <a:endParaRPr lang="fi-FI" dirty="0"/>
          </a:p>
        </p:txBody>
      </p:sp>
      <p:pic>
        <p:nvPicPr>
          <p:cNvPr id="5122" name="Picture 2" descr="P:\h575\keskala\Valokuvat\MK\poikas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33056"/>
            <a:ext cx="2952328" cy="224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haukikuvia\IMG_95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40968"/>
            <a:ext cx="2448272" cy="326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98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35" y="188640"/>
            <a:ext cx="8229600" cy="1008112"/>
          </a:xfrm>
        </p:spPr>
        <p:txBody>
          <a:bodyPr/>
          <a:lstStyle/>
          <a:p>
            <a:r>
              <a:rPr lang="fi-FI" dirty="0" smtClean="0"/>
              <a:t>2. Menetelmät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4690864" cy="5055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 smtClean="0"/>
              <a:t>2.1 TUTKIMUSJÄRVET</a:t>
            </a:r>
          </a:p>
          <a:p>
            <a:r>
              <a:rPr lang="fi-FI" sz="1800" dirty="0" smtClean="0"/>
              <a:t> </a:t>
            </a:r>
            <a:r>
              <a:rPr lang="fi-FI" sz="2000" dirty="0" smtClean="0"/>
              <a:t>pieniä </a:t>
            </a:r>
            <a:r>
              <a:rPr lang="fi-FI" sz="2000" dirty="0"/>
              <a:t>(2.1-13.8 </a:t>
            </a:r>
            <a:r>
              <a:rPr lang="fi-FI" sz="2000"/>
              <a:t>ha</a:t>
            </a:r>
            <a:r>
              <a:rPr lang="fi-FI" sz="2000" smtClean="0"/>
              <a:t>) </a:t>
            </a:r>
            <a:r>
              <a:rPr lang="fi-FI" sz="2000" dirty="0" smtClean="0"/>
              <a:t>metsäjärviä </a:t>
            </a:r>
            <a:r>
              <a:rPr lang="fi-FI" sz="2000" dirty="0" err="1"/>
              <a:t>Evolla</a:t>
            </a:r>
            <a:r>
              <a:rPr lang="fi-FI" sz="2000" dirty="0"/>
              <a:t> (Hämeenlinna</a:t>
            </a:r>
            <a:r>
              <a:rPr lang="fi-FI" sz="2000" dirty="0" smtClean="0"/>
              <a:t>), </a:t>
            </a:r>
            <a:r>
              <a:rPr lang="fi-FI" sz="2000" dirty="0"/>
              <a:t>vain tutkimuskäytössä </a:t>
            </a:r>
            <a:endParaRPr lang="en-US" sz="2000" dirty="0" smtClean="0"/>
          </a:p>
          <a:p>
            <a:pPr lvl="1"/>
            <a:r>
              <a:rPr lang="en-US" sz="2000" dirty="0" err="1"/>
              <a:t>t</a:t>
            </a:r>
            <a:r>
              <a:rPr lang="en-US" sz="2000" dirty="0" err="1" smtClean="0"/>
              <a:t>ummavetisiä</a:t>
            </a:r>
            <a:r>
              <a:rPr lang="en-US" sz="2000" dirty="0" smtClean="0"/>
              <a:t> </a:t>
            </a:r>
            <a:r>
              <a:rPr lang="en-US" sz="2000" dirty="0" err="1" smtClean="0"/>
              <a:t>humusjärviä</a:t>
            </a:r>
            <a:endParaRPr lang="en-US" sz="2000" dirty="0"/>
          </a:p>
          <a:p>
            <a:pPr lvl="1"/>
            <a:r>
              <a:rPr lang="en-US" sz="2000" dirty="0" err="1" smtClean="0"/>
              <a:t>vähäravinteisia</a:t>
            </a:r>
            <a:r>
              <a:rPr lang="en-US" sz="2000" dirty="0" smtClean="0"/>
              <a:t> </a:t>
            </a:r>
            <a:endParaRPr lang="en-US" sz="2000" dirty="0"/>
          </a:p>
          <a:p>
            <a:pPr lvl="1"/>
            <a:r>
              <a:rPr lang="en-US" sz="2000" dirty="0" err="1"/>
              <a:t>l</a:t>
            </a:r>
            <a:r>
              <a:rPr lang="en-US" sz="2000" dirty="0" err="1" smtClean="0"/>
              <a:t>uontaisesti</a:t>
            </a:r>
            <a:r>
              <a:rPr lang="en-US" sz="2000" dirty="0" smtClean="0"/>
              <a:t> </a:t>
            </a:r>
            <a:r>
              <a:rPr lang="en-US" sz="2000" dirty="0" err="1" smtClean="0"/>
              <a:t>alhainen</a:t>
            </a:r>
            <a:r>
              <a:rPr lang="en-US" sz="2000" dirty="0" smtClean="0"/>
              <a:t> pH</a:t>
            </a:r>
            <a:endParaRPr lang="en-US" sz="2000" dirty="0"/>
          </a:p>
          <a:p>
            <a:pPr lvl="1"/>
            <a:r>
              <a:rPr lang="en-US" sz="2000" dirty="0" err="1"/>
              <a:t>v</a:t>
            </a:r>
            <a:r>
              <a:rPr lang="en-US" sz="2000" dirty="0" err="1" smtClean="0"/>
              <a:t>oimakas</a:t>
            </a:r>
            <a:r>
              <a:rPr lang="en-US" sz="2000" dirty="0" smtClean="0"/>
              <a:t> </a:t>
            </a:r>
            <a:r>
              <a:rPr lang="en-US" sz="2000" dirty="0" err="1" smtClean="0"/>
              <a:t>kesäkerrostuneisuus</a:t>
            </a:r>
            <a:r>
              <a:rPr lang="en-US" sz="2000" dirty="0" smtClean="0"/>
              <a:t>  (</a:t>
            </a:r>
            <a:r>
              <a:rPr lang="en-US" sz="2000" dirty="0" err="1" smtClean="0"/>
              <a:t>lämpötila</a:t>
            </a:r>
            <a:r>
              <a:rPr lang="en-US" sz="2000" dirty="0" smtClean="0"/>
              <a:t>, </a:t>
            </a:r>
            <a:r>
              <a:rPr lang="en-US" sz="2000" dirty="0" err="1" smtClean="0"/>
              <a:t>happi</a:t>
            </a:r>
            <a:r>
              <a:rPr lang="en-US" sz="2000" dirty="0" smtClean="0"/>
              <a:t>)</a:t>
            </a:r>
            <a:endParaRPr lang="fi-FI" sz="2000" dirty="0" smtClean="0"/>
          </a:p>
          <a:p>
            <a:endParaRPr lang="fi-FI" sz="1800" dirty="0" smtClean="0"/>
          </a:p>
          <a:p>
            <a:endParaRPr lang="fi-FI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365104"/>
            <a:ext cx="2720631" cy="215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9768" y="1700808"/>
            <a:ext cx="340429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r>
              <a:rPr lang="fi-FI" sz="1800" dirty="0" smtClean="0"/>
              <a:t>Kalasto: </a:t>
            </a:r>
            <a:r>
              <a:rPr lang="en-US" sz="1800" dirty="0" smtClean="0"/>
              <a:t> </a:t>
            </a:r>
            <a:r>
              <a:rPr lang="en-US" sz="1800" dirty="0" err="1" smtClean="0"/>
              <a:t>ahven</a:t>
            </a:r>
            <a:r>
              <a:rPr lang="en-US" sz="1800" dirty="0" smtClean="0"/>
              <a:t>, </a:t>
            </a:r>
            <a:r>
              <a:rPr lang="en-US" sz="1800" dirty="0" err="1" smtClean="0"/>
              <a:t>särki</a:t>
            </a:r>
            <a:r>
              <a:rPr lang="en-US" sz="1800" dirty="0" smtClean="0"/>
              <a:t> </a:t>
            </a:r>
            <a:r>
              <a:rPr lang="en-US" sz="1800" dirty="0" err="1" smtClean="0"/>
              <a:t>ja</a:t>
            </a:r>
            <a:r>
              <a:rPr lang="en-US" sz="1800" dirty="0" smtClean="0"/>
              <a:t> </a:t>
            </a:r>
            <a:r>
              <a:rPr lang="en-US" sz="1800" dirty="0" err="1" smtClean="0"/>
              <a:t>hauki</a:t>
            </a:r>
            <a:r>
              <a:rPr lang="en-US" sz="1800" dirty="0" smtClean="0"/>
              <a:t> </a:t>
            </a:r>
            <a:r>
              <a:rPr lang="en-US" sz="1800" dirty="0" err="1" smtClean="0"/>
              <a:t>joka</a:t>
            </a:r>
            <a:r>
              <a:rPr lang="en-US" sz="1800" dirty="0" smtClean="0"/>
              <a:t> </a:t>
            </a:r>
            <a:r>
              <a:rPr lang="en-US" sz="1800" dirty="0" err="1" smtClean="0"/>
              <a:t>järvessä</a:t>
            </a:r>
            <a:endParaRPr lang="en-US" sz="1800" dirty="0"/>
          </a:p>
          <a:p>
            <a:r>
              <a:rPr lang="en-US" sz="1800" dirty="0" err="1" smtClean="0"/>
              <a:t>Muut</a:t>
            </a:r>
            <a:r>
              <a:rPr lang="en-US" sz="1800" dirty="0" smtClean="0"/>
              <a:t> </a:t>
            </a:r>
            <a:r>
              <a:rPr lang="en-US" sz="1800" dirty="0" err="1" smtClean="0"/>
              <a:t>lajit</a:t>
            </a:r>
            <a:r>
              <a:rPr lang="en-US" sz="1800" dirty="0" smtClean="0"/>
              <a:t>:</a:t>
            </a:r>
            <a:endParaRPr lang="en-US" sz="1800" dirty="0"/>
          </a:p>
          <a:p>
            <a:pPr lvl="1"/>
            <a:r>
              <a:rPr lang="en-US" sz="1800" dirty="0" err="1" smtClean="0"/>
              <a:t>lahna</a:t>
            </a:r>
            <a:r>
              <a:rPr lang="en-US" sz="1800" dirty="0" smtClean="0"/>
              <a:t> </a:t>
            </a:r>
            <a:r>
              <a:rPr lang="en-US" sz="1800" dirty="0"/>
              <a:t>(</a:t>
            </a:r>
            <a:r>
              <a:rPr lang="en-US" sz="1800" dirty="0" err="1"/>
              <a:t>Hokajärvi</a:t>
            </a:r>
            <a:r>
              <a:rPr lang="en-US" sz="1800" dirty="0"/>
              <a:t> &amp; </a:t>
            </a:r>
            <a:r>
              <a:rPr lang="en-US" sz="1800" dirty="0" err="1"/>
              <a:t>Haukijärvi</a:t>
            </a:r>
            <a:r>
              <a:rPr lang="en-US" sz="1800" dirty="0"/>
              <a:t>)</a:t>
            </a:r>
          </a:p>
          <a:p>
            <a:pPr lvl="1"/>
            <a:r>
              <a:rPr lang="en-US" sz="1800" dirty="0" err="1" smtClean="0"/>
              <a:t>salakka</a:t>
            </a:r>
            <a:r>
              <a:rPr lang="en-US" sz="1800" dirty="0" smtClean="0"/>
              <a:t> </a:t>
            </a:r>
            <a:r>
              <a:rPr lang="en-US" sz="1800" dirty="0"/>
              <a:t>(</a:t>
            </a:r>
            <a:r>
              <a:rPr lang="en-US" sz="1800" dirty="0" err="1"/>
              <a:t>Hokajärvi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m</a:t>
            </a:r>
            <a:r>
              <a:rPr lang="en-US" sz="1800" dirty="0" smtClean="0"/>
              <a:t>ade (</a:t>
            </a:r>
            <a:r>
              <a:rPr lang="en-US" sz="1800" dirty="0" err="1" smtClean="0"/>
              <a:t>muut</a:t>
            </a:r>
            <a:r>
              <a:rPr lang="en-US" sz="1800" dirty="0" smtClean="0"/>
              <a:t>, </a:t>
            </a:r>
            <a:r>
              <a:rPr lang="en-US" sz="1800" dirty="0" err="1" smtClean="0"/>
              <a:t>paitsi</a:t>
            </a:r>
            <a:r>
              <a:rPr lang="en-US" sz="1800" dirty="0" smtClean="0"/>
              <a:t> </a:t>
            </a:r>
            <a:r>
              <a:rPr lang="en-US" sz="1800" dirty="0" err="1"/>
              <a:t>Majajärvi</a:t>
            </a:r>
            <a:r>
              <a:rPr lang="en-US" sz="1800" dirty="0"/>
              <a:t>)</a:t>
            </a:r>
          </a:p>
          <a:p>
            <a:pPr lvl="1"/>
            <a:r>
              <a:rPr lang="en-US" sz="1800" dirty="0" err="1"/>
              <a:t>s</a:t>
            </a:r>
            <a:r>
              <a:rPr lang="en-US" sz="1800" dirty="0" err="1" smtClean="0"/>
              <a:t>iika</a:t>
            </a:r>
            <a:r>
              <a:rPr lang="en-US" sz="1800" dirty="0" smtClean="0"/>
              <a:t> </a:t>
            </a:r>
            <a:r>
              <a:rPr lang="en-US" sz="1800" dirty="0"/>
              <a:t>(</a:t>
            </a:r>
            <a:r>
              <a:rPr lang="en-US" sz="1800" dirty="0" err="1" smtClean="0"/>
              <a:t>Haarajärvi</a:t>
            </a:r>
            <a:r>
              <a:rPr lang="en-US" sz="1800" dirty="0" smtClean="0"/>
              <a:t> )</a:t>
            </a:r>
          </a:p>
          <a:p>
            <a:pPr lvl="1"/>
            <a:r>
              <a:rPr lang="en-US" sz="1800" dirty="0" err="1"/>
              <a:t>m</a:t>
            </a:r>
            <a:r>
              <a:rPr lang="en-US" sz="1800" dirty="0" err="1" smtClean="0"/>
              <a:t>uikku</a:t>
            </a:r>
            <a:r>
              <a:rPr lang="en-US" sz="1800" dirty="0" smtClean="0"/>
              <a:t> (</a:t>
            </a:r>
            <a:r>
              <a:rPr lang="en-US" sz="1800" dirty="0" err="1" smtClean="0"/>
              <a:t>Haarajärvi</a:t>
            </a:r>
            <a:r>
              <a:rPr lang="en-US" sz="1800" dirty="0"/>
              <a:t>)</a:t>
            </a:r>
          </a:p>
          <a:p>
            <a:pPr lvl="1"/>
            <a:r>
              <a:rPr lang="en-US" sz="1800" dirty="0" err="1" smtClean="0"/>
              <a:t>suutari</a:t>
            </a:r>
            <a:r>
              <a:rPr lang="en-US" sz="1800" dirty="0" smtClean="0"/>
              <a:t> </a:t>
            </a:r>
            <a:r>
              <a:rPr lang="en-US" sz="1800" dirty="0"/>
              <a:t>(</a:t>
            </a:r>
            <a:r>
              <a:rPr lang="en-US" sz="1800" dirty="0" err="1"/>
              <a:t>Majajärvi</a:t>
            </a:r>
            <a:r>
              <a:rPr lang="en-US" sz="1800" dirty="0"/>
              <a:t>)</a:t>
            </a:r>
          </a:p>
          <a:p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718" y="1844824"/>
            <a:ext cx="3294682" cy="203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44928"/>
            <a:ext cx="3240360" cy="186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06788"/>
            <a:ext cx="3220019" cy="210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56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4536504" cy="5559896"/>
          </a:xfrm>
        </p:spPr>
        <p:txBody>
          <a:bodyPr/>
          <a:lstStyle/>
          <a:p>
            <a:pPr marL="393192" lvl="1" indent="0">
              <a:buNone/>
            </a:pPr>
            <a:r>
              <a:rPr lang="fi-FI" dirty="0" smtClean="0"/>
              <a:t>2.2 MERKINTÄTUTKIMUKSET</a:t>
            </a:r>
          </a:p>
          <a:p>
            <a:pPr lvl="1"/>
            <a:r>
              <a:rPr lang="fi-FI" sz="2500" dirty="0" err="1" smtClean="0"/>
              <a:t>Merkintä-takaisinpyynti</a:t>
            </a:r>
            <a:r>
              <a:rPr lang="fi-FI" sz="2500" dirty="0" smtClean="0"/>
              <a:t> </a:t>
            </a:r>
          </a:p>
          <a:p>
            <a:pPr lvl="2"/>
            <a:r>
              <a:rPr lang="fi-FI" sz="2200" dirty="0" smtClean="0"/>
              <a:t>yksilöllinen </a:t>
            </a:r>
            <a:r>
              <a:rPr lang="fi-FI" sz="2200" dirty="0" err="1" smtClean="0"/>
              <a:t>T-bar-merkki</a:t>
            </a:r>
            <a:endParaRPr lang="fi-FI" sz="2200" dirty="0" smtClean="0"/>
          </a:p>
          <a:p>
            <a:pPr lvl="3"/>
            <a:r>
              <a:rPr lang="fi-FI" dirty="0">
                <a:solidFill>
                  <a:schemeClr val="tx1"/>
                </a:solidFill>
              </a:rPr>
              <a:t>-&gt; kasvu-, pyynti- ja </a:t>
            </a:r>
            <a:r>
              <a:rPr lang="fi-FI" dirty="0" smtClean="0">
                <a:solidFill>
                  <a:schemeClr val="tx1"/>
                </a:solidFill>
              </a:rPr>
              <a:t>paikkatietohistoria</a:t>
            </a:r>
          </a:p>
          <a:p>
            <a:pPr lvl="2"/>
            <a:r>
              <a:rPr lang="fi-FI" sz="2200" dirty="0" smtClean="0"/>
              <a:t>Yli 700 merkittyä haukea vuosina 2006-2013</a:t>
            </a:r>
          </a:p>
          <a:p>
            <a:pPr lvl="2"/>
            <a:r>
              <a:rPr lang="fi-FI" sz="2200" dirty="0" smtClean="0"/>
              <a:t>Hauki saatu saaliiksi noin 2300 kertaa</a:t>
            </a:r>
          </a:p>
        </p:txBody>
      </p:sp>
      <p:pic>
        <p:nvPicPr>
          <p:cNvPr id="2052" name="Picture 4" descr="\\ATKK\home\j\jmtiaine\Desktop\Keskala-kuvia\IMG_6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852" y="1484784"/>
            <a:ext cx="3960440" cy="2970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11332</TotalTime>
  <Words>608</Words>
  <Application>Microsoft Office PowerPoint</Application>
  <PresentationFormat>Bildspel på skärmen (4:3)</PresentationFormat>
  <Paragraphs>124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26" baseType="lpstr">
      <vt:lpstr>Austin</vt:lpstr>
      <vt:lpstr>PowerPoint-presentation</vt:lpstr>
      <vt:lpstr>1. Johdanto</vt:lpstr>
      <vt:lpstr>PowerPoint-presentation</vt:lpstr>
      <vt:lpstr>PowerPoint-presentation</vt:lpstr>
      <vt:lpstr>PowerPoint-presentation</vt:lpstr>
      <vt:lpstr>PowerPoint-presentation</vt:lpstr>
      <vt:lpstr>2. Menetelmät</vt:lpstr>
      <vt:lpstr>PowerPoint-presentation</vt:lpstr>
      <vt:lpstr>PowerPoint-presentation</vt:lpstr>
      <vt:lpstr>PowerPoint-presentation</vt:lpstr>
      <vt:lpstr> </vt:lpstr>
      <vt:lpstr>PowerPoint-presentation</vt:lpstr>
      <vt:lpstr>PowerPoint-presentation</vt:lpstr>
      <vt:lpstr>3. Tulokset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3.4 EMOKOON VAIKUTUS POIKASTEN LAATUUN</vt:lpstr>
      <vt:lpstr>PowerPoint-presentation</vt:lpstr>
      <vt:lpstr>4. Johtopäätökset, osa 1</vt:lpstr>
      <vt:lpstr>4. Johtopäätökset, osa 2</vt:lpstr>
      <vt:lpstr>Kiitos!</vt:lpstr>
      <vt:lpstr>PowerPoint-presentation</vt:lpstr>
    </vt:vector>
  </TitlesOfParts>
  <Company>University of Helsinki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pike in the ecosystem in small humic lakes</dc:title>
  <dc:creator>Joni Tiainen</dc:creator>
  <cp:lastModifiedBy>Marina Nyqvist</cp:lastModifiedBy>
  <cp:revision>563</cp:revision>
  <dcterms:created xsi:type="dcterms:W3CDTF">2012-02-23T08:18:44Z</dcterms:created>
  <dcterms:modified xsi:type="dcterms:W3CDTF">2014-09-19T11:38:28Z</dcterms:modified>
</cp:coreProperties>
</file>