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9" r:id="rId3"/>
    <p:sldId id="260" r:id="rId4"/>
    <p:sldId id="272" r:id="rId5"/>
    <p:sldId id="273" r:id="rId6"/>
    <p:sldId id="258" r:id="rId7"/>
    <p:sldId id="274" r:id="rId8"/>
    <p:sldId id="261" r:id="rId9"/>
    <p:sldId id="262" r:id="rId10"/>
    <p:sldId id="265" r:id="rId11"/>
    <p:sldId id="266" r:id="rId12"/>
    <p:sldId id="275" r:id="rId13"/>
    <p:sldId id="267" r:id="rId14"/>
    <p:sldId id="278" r:id="rId15"/>
    <p:sldId id="285" r:id="rId16"/>
    <p:sldId id="268" r:id="rId17"/>
    <p:sldId id="279" r:id="rId18"/>
    <p:sldId id="286" r:id="rId19"/>
    <p:sldId id="281" r:id="rId20"/>
    <p:sldId id="282" r:id="rId21"/>
    <p:sldId id="283" r:id="rId22"/>
    <p:sldId id="280" r:id="rId23"/>
    <p:sldId id="284" r:id="rId24"/>
    <p:sldId id="271" r:id="rId25"/>
    <p:sldId id="270" r:id="rId26"/>
    <p:sldId id="277" r:id="rId2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51694-5B52-4B32-8A32-010392965665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C79C8-A564-4720-B0B5-60FD7B7215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9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2048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40E8FA4-17F1-4E55-B8B5-CAF31A80EC11}" type="slidenum">
              <a:rPr lang="sv-SE" smtClean="0"/>
              <a:pPr eaLnBrk="1" hangingPunct="1"/>
              <a:t>3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995941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536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E5192C-0F85-43B2-8FBD-FF0F5ADB2ECB}" type="slidenum">
              <a:rPr lang="sv-SE" smtClean="0"/>
              <a:pPr eaLnBrk="1" hangingPunct="1"/>
              <a:t>13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2985419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536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E5192C-0F85-43B2-8FBD-FF0F5ADB2ECB}" type="slidenum">
              <a:rPr lang="sv-SE" smtClean="0"/>
              <a:pPr eaLnBrk="1" hangingPunct="1"/>
              <a:t>14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2348924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536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E5192C-0F85-43B2-8FBD-FF0F5ADB2ECB}" type="slidenum">
              <a:rPr lang="sv-SE" smtClean="0"/>
              <a:pPr eaLnBrk="1" hangingPunct="1"/>
              <a:t>15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2348924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16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335113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17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475687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18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475687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19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504066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dirty="0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20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2602127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dirty="0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21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1862441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22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101574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Pilotprojekt i Kalmar 2007 vad händer om man återskapar optimal lekmiljö för gädda i sötvatten?</a:t>
            </a:r>
          </a:p>
          <a:p>
            <a:pPr>
              <a:defRPr/>
            </a:pPr>
            <a:endParaRPr lang="sv-SE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Uppdämning av litet kustdike gav drygt 3 ha översvämmad betesmark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Noggrann uppföljning av vuxen fisk och yngel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2007 ca 3000 gäddungar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2009 över 100 000 gäddungar! + ökad tillväxt</a:t>
            </a:r>
            <a:endParaRPr lang="sv-SE" dirty="0"/>
          </a:p>
        </p:txBody>
      </p:sp>
      <p:sp>
        <p:nvSpPr>
          <p:cNvPr id="38916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3CDC8C-E504-45E1-A86E-09D0F9DAEC5C}" type="slidenum">
              <a:rPr lang="sv-SE" smtClean="0"/>
              <a:pPr eaLnBrk="1" hangingPunct="1"/>
              <a:t>4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468715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dirty="0" smtClean="0"/>
          </a:p>
        </p:txBody>
      </p:sp>
      <p:sp>
        <p:nvSpPr>
          <p:cNvPr id="174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D71B14-6990-4D0D-B33C-8CDEBED4AD0B}" type="slidenum">
              <a:rPr lang="sv-SE" smtClean="0"/>
              <a:pPr eaLnBrk="1" hangingPunct="1"/>
              <a:t>23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1862441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79C8-A564-4720-B0B5-60FD7B7215D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260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2253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1D6F5B-0DA4-4130-BB77-512ACCB61461}" type="slidenum">
              <a:rPr lang="sv-SE" smtClean="0"/>
              <a:pPr eaLnBrk="1" hangingPunct="1"/>
              <a:t>5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1278098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A31C3-9D86-6049-8F60-8C86276B934C}" type="slidenum">
              <a:rPr lang="en-GB"/>
              <a:pPr/>
              <a:t>6</a:t>
            </a:fld>
            <a:endParaRPr lang="en-GB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97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Pilotprojekt i Kalmar 2007 vad händer om man återskapar optimal lekmiljö för gädda i sötvatten?</a:t>
            </a:r>
          </a:p>
          <a:p>
            <a:pPr>
              <a:defRPr/>
            </a:pPr>
            <a:endParaRPr lang="sv-SE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Uppdämning av litet kustdike gav drygt 3 ha översvämmad betesmark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Noggrann uppföljning av vuxen fisk och yngel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2007 ca 3000 gäddungar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sv-SE" dirty="0" smtClean="0"/>
              <a:t>2009 över 100 000 gäddungar! + ökad tillväxt</a:t>
            </a:r>
            <a:endParaRPr lang="sv-SE" dirty="0"/>
          </a:p>
        </p:txBody>
      </p:sp>
      <p:sp>
        <p:nvSpPr>
          <p:cNvPr id="38916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3CDC8C-E504-45E1-A86E-09D0F9DAEC5C}" type="slidenum">
              <a:rPr lang="sv-SE" smtClean="0"/>
              <a:pPr eaLnBrk="1" hangingPunct="1"/>
              <a:t>8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3794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2D08CDE-C80B-407B-A35D-E819C76BDA13}" type="slidenum">
              <a:rPr lang="sv-SE" smtClean="0"/>
              <a:pPr eaLnBrk="1" hangingPunct="1"/>
              <a:t>9</a:t>
            </a:fld>
            <a:endParaRPr lang="sv-SE" smtClean="0"/>
          </a:p>
        </p:txBody>
      </p:sp>
      <p:sp>
        <p:nvSpPr>
          <p:cNvPr id="3686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defTabSz="447675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273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3316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A1A7F2-6499-4521-A82F-E63A3DDA65C2}" type="slidenum">
              <a:rPr lang="sv-SE" smtClean="0"/>
              <a:pPr eaLnBrk="1" hangingPunct="1"/>
              <a:t>10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712171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4340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3B8540-36BD-439A-82B2-E2E198DF2A9D}" type="slidenum">
              <a:rPr lang="sv-SE" smtClean="0"/>
              <a:pPr eaLnBrk="1" hangingPunct="1"/>
              <a:t>11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35140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14340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3B8540-36BD-439A-82B2-E2E198DF2A9D}" type="slidenum">
              <a:rPr lang="sv-SE" smtClean="0"/>
              <a:pPr eaLnBrk="1" hangingPunct="1"/>
              <a:t>12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167395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290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61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745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68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112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805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53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18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88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85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26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5DB6-4D85-4A04-8D17-A7C8817881B0}" type="datetimeFigureOut">
              <a:rPr lang="sv-SE" smtClean="0"/>
              <a:t>2014-09-10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EA5B4-EEFA-4430-ACEB-D71EC43AC0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55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0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2.wmv"/><Relationship Id="rId7" Type="http://schemas.openxmlformats.org/officeDocument/2006/relationships/image" Target="../media/image3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30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30.png"/><Relationship Id="rId7" Type="http://schemas.openxmlformats.org/officeDocument/2006/relationships/image" Target="../media/image7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gif"/><Relationship Id="rId5" Type="http://schemas.openxmlformats.org/officeDocument/2006/relationships/image" Target="../media/image77.png"/><Relationship Id="rId10" Type="http://schemas.openxmlformats.org/officeDocument/2006/relationships/image" Target="../media/image82.gif"/><Relationship Id="rId4" Type="http://schemas.openxmlformats.org/officeDocument/2006/relationships/image" Target="../media/image76.jpeg"/><Relationship Id="rId9" Type="http://schemas.openxmlformats.org/officeDocument/2006/relationships/image" Target="../media/image8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ubrik 1"/>
          <p:cNvSpPr>
            <a:spLocks noGrp="1"/>
          </p:cNvSpPr>
          <p:nvPr>
            <p:ph type="ctrTitle"/>
          </p:nvPr>
        </p:nvSpPr>
        <p:spPr>
          <a:xfrm>
            <a:off x="-32048" y="109165"/>
            <a:ext cx="7772400" cy="1123927"/>
          </a:xfrm>
        </p:spPr>
        <p:txBody>
          <a:bodyPr>
            <a:normAutofit/>
          </a:bodyPr>
          <a:lstStyle/>
          <a:p>
            <a:r>
              <a:rPr lang="sv-SE" sz="3200" dirty="0" smtClean="0">
                <a:solidFill>
                  <a:schemeClr val="tx1"/>
                </a:solidFill>
              </a:rPr>
              <a:t>Rovfiskprojektet</a:t>
            </a:r>
          </a:p>
        </p:txBody>
      </p:sp>
      <p:sp>
        <p:nvSpPr>
          <p:cNvPr id="2055" name="textruta 9"/>
          <p:cNvSpPr txBox="1">
            <a:spLocks noChangeArrowheads="1"/>
          </p:cNvSpPr>
          <p:nvPr/>
        </p:nvSpPr>
        <p:spPr bwMode="auto">
          <a:xfrm>
            <a:off x="7407275" y="6597650"/>
            <a:ext cx="14859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100"/>
              <a:t>Av: Tobias Fränstam</a:t>
            </a:r>
          </a:p>
        </p:txBody>
      </p:sp>
      <p:pic>
        <p:nvPicPr>
          <p:cNvPr id="13" name="Picture 2" descr="C:\Users\micsod\Pictures\Nya_joel_4\Untitled Export\bubbelpike.jpg"/>
          <p:cNvPicPr>
            <a:picLocks noChangeAspect="1" noChangeArrowheads="1"/>
          </p:cNvPicPr>
          <p:nvPr/>
        </p:nvPicPr>
        <p:blipFill rotWithShape="1">
          <a:blip r:embed="rId2" cstate="print"/>
          <a:srcRect b="10799"/>
          <a:stretch/>
        </p:blipFill>
        <p:spPr bwMode="auto">
          <a:xfrm>
            <a:off x="4067944" y="3573016"/>
            <a:ext cx="351175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Picture 2" descr="http://www.lustfiskarna.com/images/Lankar_Bilder/sportfiskar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549755" cy="5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obfra\Dropbox\Rovfisk@dropbox (1)\Gäddleksbilder\3_gäddlek_olofengsted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13234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618780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>
                <a:solidFill>
                  <a:srgbClr val="1C8EC7"/>
                </a:solidFill>
              </a:rPr>
              <a:t>Kartering</a:t>
            </a:r>
            <a:br>
              <a:rPr lang="sv-SE" smtClean="0">
                <a:solidFill>
                  <a:srgbClr val="1C8EC7"/>
                </a:solidFill>
              </a:rPr>
            </a:br>
            <a:endParaRPr lang="sv-SE" sz="1600" smtClean="0">
              <a:solidFill>
                <a:srgbClr val="1C8EC7"/>
              </a:solidFill>
            </a:endParaRPr>
          </a:p>
        </p:txBody>
      </p:sp>
      <p:pic>
        <p:nvPicPr>
          <p:cNvPr id="7" name="Bildobjekt 10" descr="Grundprojekt GIS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t="22324" r="17123" b="12271"/>
          <a:stretch>
            <a:fillRect/>
          </a:stretch>
        </p:blipFill>
        <p:spPr>
          <a:xfrm>
            <a:off x="395536" y="1268412"/>
            <a:ext cx="2808312" cy="5030049"/>
          </a:xfrm>
        </p:spPr>
      </p:pic>
      <p:sp>
        <p:nvSpPr>
          <p:cNvPr id="3075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1438"/>
            <a:ext cx="17716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F:\Backup\Documents and Settings 2012-01-23 17;03;26\tobfra\Skrivbord\Sportfiskarna\LOVA\Gäddvåtmarker\Bilder\IMG_20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00" y="3284983"/>
            <a:ext cx="3936950" cy="295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226" r="5693" b="9164"/>
          <a:stretch/>
        </p:blipFill>
        <p:spPr bwMode="auto">
          <a:xfrm>
            <a:off x="3348410" y="1268760"/>
            <a:ext cx="3960440" cy="191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0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>
                <a:solidFill>
                  <a:srgbClr val="1C8EC7"/>
                </a:solidFill>
              </a:rPr>
              <a:t>Planering</a:t>
            </a:r>
            <a:br>
              <a:rPr lang="sv-SE" smtClean="0">
                <a:solidFill>
                  <a:srgbClr val="1C8EC7"/>
                </a:solidFill>
              </a:rPr>
            </a:br>
            <a:endParaRPr lang="sv-SE" sz="1600" smtClean="0">
              <a:solidFill>
                <a:srgbClr val="1C8EC7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7807" y="3916537"/>
            <a:ext cx="3233651" cy="2157153"/>
          </a:xfrm>
        </p:spPr>
      </p:pic>
      <p:sp>
        <p:nvSpPr>
          <p:cNvPr id="4099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1438"/>
            <a:ext cx="17716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Zero\Desktop\ÅRSMÖTE\Gaddvatmark_Var-Sommar_1000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052736"/>
            <a:ext cx="4186808" cy="2189701"/>
          </a:xfrm>
          <a:prstGeom prst="rect">
            <a:avLst/>
          </a:prstGeom>
          <a:noFill/>
        </p:spPr>
      </p:pic>
      <p:pic>
        <p:nvPicPr>
          <p:cNvPr id="12" name="Bildobjekt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0" y="3284985"/>
            <a:ext cx="3388990" cy="3326954"/>
          </a:xfrm>
          <a:prstGeom prst="rect">
            <a:avLst/>
          </a:prstGeom>
        </p:spPr>
      </p:pic>
      <p:pic>
        <p:nvPicPr>
          <p:cNvPr id="2050" name="Picture 2" descr="http://www.sportfiskarna.se/Portals/0/bilder_miljo/rovfisk/bjorno_3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333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2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Vandringshinder</a:t>
            </a:r>
            <a:br>
              <a:rPr lang="sv-SE" dirty="0" smtClean="0">
                <a:solidFill>
                  <a:srgbClr val="1C8EC7"/>
                </a:solidFill>
              </a:rPr>
            </a:br>
            <a:endParaRPr lang="sv-SE" sz="1600" dirty="0" smtClean="0">
              <a:solidFill>
                <a:srgbClr val="1C8EC7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6" y="1075554"/>
            <a:ext cx="3485094" cy="2613821"/>
          </a:xfrm>
        </p:spPr>
      </p:pic>
      <p:sp>
        <p:nvSpPr>
          <p:cNvPr id="4099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1268760"/>
            <a:ext cx="3557104" cy="2371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0" y="3789040"/>
            <a:ext cx="3563888" cy="2672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3794241"/>
            <a:ext cx="4001572" cy="26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Våtmarker</a:t>
            </a:r>
            <a:br>
              <a:rPr lang="sv-SE" dirty="0" smtClean="0">
                <a:solidFill>
                  <a:srgbClr val="1C8EC7"/>
                </a:solidFill>
              </a:rPr>
            </a:b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5123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12" name="Picture 2" descr="C:\Users\tobfra\Desktop\Bilder\Yrkesinriktade bilder\Snäckstavik\Vy från Berget mars 2012\IMG_6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7" y="1268760"/>
            <a:ext cx="3766517" cy="251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portfiskarna.se/Portals/0/bilder_miljo/rovfisk/hamnen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768700" cy="25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ortfiskarna.se/Portals/0/bilder_miljo/rovfisk/kyrksj%C3%B6n_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7"/>
            <a:ext cx="4273236" cy="22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portfiskarna.se/Portals/0/bilder_miljo/rovfisk/hemmesta_3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6" y="3883679"/>
            <a:ext cx="3766517" cy="22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Och mycket annat</a:t>
            </a:r>
            <a:br>
              <a:rPr lang="sv-SE" dirty="0" smtClean="0">
                <a:solidFill>
                  <a:srgbClr val="1C8EC7"/>
                </a:solidFill>
              </a:rPr>
            </a:b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5123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2" name="Picture 2" descr="http://www.sportfiskarna.se/Portals/0/bilder_miljo/rovfisk/Sn%C3%A4rjeb%C3%A4cken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05565"/>
            <a:ext cx="3729865" cy="20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0" r="46063" b="19288"/>
          <a:stretch/>
        </p:blipFill>
        <p:spPr>
          <a:xfrm>
            <a:off x="4423346" y="1306334"/>
            <a:ext cx="3771329" cy="243195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0" y="3534775"/>
            <a:ext cx="3697981" cy="277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fbcdn-sphotos-h-a.akamaihd.net/hphotos-ak-ash3/t1.0-9/530318_10150738651833010_1412525136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02" y="3912687"/>
            <a:ext cx="3594950" cy="23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14191" r="42858" b="8667"/>
          <a:stretch/>
        </p:blipFill>
        <p:spPr bwMode="auto">
          <a:xfrm>
            <a:off x="2411760" y="156794"/>
            <a:ext cx="4320480" cy="65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8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Fyra goda exempel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5785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500891" y="-171400"/>
            <a:ext cx="8229600" cy="1143000"/>
          </a:xfrm>
        </p:spPr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Snäckstavik - våtmarksrestaurering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4704"/>
            <a:ext cx="8686800" cy="3032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41" y="3972687"/>
            <a:ext cx="4058043" cy="2705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27" y="4030510"/>
            <a:ext cx="2573688" cy="1715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43368"/>
            <a:ext cx="1823120" cy="27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500891" y="-171400"/>
            <a:ext cx="8229600" cy="1143000"/>
          </a:xfrm>
        </p:spPr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Snäckstavik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7" name="Bild 25" descr="C:\Documents and Settings\tobfra\Skrivbord\Bilder\Yrkesinriktade bilder\2011 - Maj - Närbilder på gäddyngel\Ny mapp\_MG_16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t="16721" r="17702" b="14790"/>
          <a:stretch>
            <a:fillRect/>
          </a:stretch>
        </p:blipFill>
        <p:spPr bwMode="auto">
          <a:xfrm>
            <a:off x="3635896" y="3645024"/>
            <a:ext cx="3962811" cy="246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obfra\Desktop\Bilder\Yrkesinriktade bilder\Snäckstavik\Bilder till redovisning Snäckstavik\110412_0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35" y="980728"/>
            <a:ext cx="1991033" cy="251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6" y="1745932"/>
            <a:ext cx="2627784" cy="175185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645024"/>
            <a:ext cx="3299565" cy="24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I:\DCIM\260CANON\IMG_60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80727"/>
            <a:ext cx="3775590" cy="251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1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2396875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Noraträsk</a:t>
            </a:r>
            <a:br>
              <a:rPr lang="sv-SE" dirty="0" smtClean="0">
                <a:solidFill>
                  <a:srgbClr val="1C8EC7"/>
                </a:solidFill>
              </a:rPr>
            </a:br>
            <a:r>
              <a:rPr lang="sv-SE" dirty="0" smtClean="0">
                <a:solidFill>
                  <a:srgbClr val="1C8EC7"/>
                </a:solidFill>
              </a:rPr>
              <a:t>vandringshinder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1026" name="Picture 2" descr="https://fbcdn-sphotos-g-a.akamaihd.net/hphotos-ak-xpa1/v/t1.0-9/1383020_10151944363554669_1007026553_n.jpg?oh=8dd058449252555e1ee3889448562f98&amp;oe=547986C3&amp;__gda__=1415911196_4e33158f4bffed9b6e9646da50ce57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9" y="218349"/>
            <a:ext cx="3817094" cy="381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bcdn-sphotos-d-a.akamaihd.net/hphotos-ak-xfp1/t1.0-9/1235113_10151944363224669_26031865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16" y="4035443"/>
            <a:ext cx="3718319" cy="247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bcdn-sphotos-b-a.akamaihd.net/hphotos-ak-xpa1/v/t1.0-9/1391703_10151944363559669_2068908152_n.jpg?oh=0185e3704db518efbc024ffa4a5c86cb&amp;oe=54614E02&amp;__gda__=1416635613_4001c5b1cb90e81945e9db49e53af7e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31" y="1268760"/>
            <a:ext cx="3893004" cy="259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bcdn-sphotos-a-a.akamaihd.net/hphotos-ak-xap1/t1.0-9/1395776_10151944363449669_96535602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9" y="4149079"/>
            <a:ext cx="3547865" cy="236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Bilder\Fiskevård\Noraträsk\IMG_29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5765"/>
            <a:ext cx="8192381" cy="546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ildobjekt 3" descr="1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391775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solidFill>
                  <a:schemeClr val="bg1"/>
                </a:solidFill>
              </a:rPr>
              <a:t>Oroande situation längs ostkusten</a:t>
            </a:r>
          </a:p>
        </p:txBody>
      </p:sp>
      <p:sp>
        <p:nvSpPr>
          <p:cNvPr id="4100" name="Platshållare för innehåll 2"/>
          <p:cNvSpPr>
            <a:spLocks noGrp="1"/>
          </p:cNvSpPr>
          <p:nvPr>
            <p:ph idx="1"/>
          </p:nvPr>
        </p:nvSpPr>
        <p:spPr>
          <a:xfrm>
            <a:off x="179388" y="1700213"/>
            <a:ext cx="8147050" cy="3916362"/>
          </a:xfrm>
        </p:spPr>
        <p:txBody>
          <a:bodyPr>
            <a:normAutofit/>
          </a:bodyPr>
          <a:lstStyle/>
          <a:p>
            <a:pPr eaLnBrk="1" hangingPunct="1"/>
            <a:r>
              <a:rPr lang="sv-SE" sz="2400" dirty="0" smtClean="0">
                <a:solidFill>
                  <a:schemeClr val="bg1"/>
                </a:solidFill>
              </a:rPr>
              <a:t>Rovfisken (med flera…) minskar.</a:t>
            </a:r>
          </a:p>
          <a:p>
            <a:pPr marL="0" indent="0" eaLnBrk="1" hangingPunct="1">
              <a:buNone/>
            </a:pPr>
            <a:endParaRPr lang="sv-SE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sv-SE" sz="2400" dirty="0" smtClean="0">
                <a:solidFill>
                  <a:schemeClr val="bg1"/>
                </a:solidFill>
              </a:rPr>
              <a:t>Orsakerna oklara, men reproduktionen </a:t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>är störd och många lekmiljöer </a:t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>är förstörda.</a:t>
            </a:r>
          </a:p>
          <a:p>
            <a:pPr eaLnBrk="1" hangingPunct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840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1643721" y="53182"/>
            <a:ext cx="8229600" cy="1143000"/>
          </a:xfrm>
        </p:spPr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Noraträsk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1438"/>
            <a:ext cx="17716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scontent-b-ams.xx.fbcdn.net/hphotos-frc3/v/t1.0-9/p417x417/1378393_10151944362659669_739657036_n.jpg?oh=50b040a07eac617ec6f6129f6a979931&amp;oe=54701ED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3" y="3464310"/>
            <a:ext cx="2808312" cy="18737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bcdn-sphotos-g-a.akamaihd.net/hphotos-ak-frc3/v/t1.0-9/p417x417/1374245_10151944362829669_619638966_n.jpg?oh=647a03ba513962c1263c09b24ec01418&amp;oe=546DAA21&amp;__gda__=1416750641_423d67beff0404ec25196fd4937386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69471" cy="24482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-b-ams.xx.fbcdn.net/hphotos-xap1/v/t1.0-9/p417x417/1383557_10151944362964669_29659508_n.jpg?oh=172c469a5c429d02b7e2686bde4f864b&amp;oe=547D5A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67" y="4149080"/>
            <a:ext cx="2612068" cy="17427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-b-ams.xx.fbcdn.net/hphotos-xpa1/v/t1.0-9/1378345_10151944362904669_749697225_n.jpg?oh=57d2f4e284355d5cf337d724287876eb&amp;oe=54697F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2" y="4653136"/>
            <a:ext cx="2700298" cy="1800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fbcdn-sphotos-h-a.akamaihd.net/hphotos-ak-frc3/v/t1.0-9/p417x417/1385124_10151944381494669_390578750_n.jpg?oh=95d74b8bdf530be0ef469f42342a2413&amp;oe=54812E85&amp;__gda__=1416076181_1a318832a02310334a7ba83c251951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4" y="332656"/>
            <a:ext cx="4099849" cy="27354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539552" y="74911"/>
            <a:ext cx="8229600" cy="1143000"/>
          </a:xfrm>
        </p:spPr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Film Noraträsk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1438"/>
            <a:ext cx="17716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ora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1196752"/>
            <a:ext cx="4320480" cy="32403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nora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8024" y="3042666"/>
            <a:ext cx="4163516" cy="31226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6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solidFill>
                  <a:srgbClr val="1C8EC7"/>
                </a:solidFill>
              </a:rPr>
              <a:t>Östra Lagnö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1438"/>
            <a:ext cx="17716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sportfiskarna.se/Portals/0/bilder_miljo/rovfisk/ostralagno_provfiske_tobbe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03315"/>
            <a:ext cx="3311412" cy="28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283" r="17220" b="2571"/>
          <a:stretch/>
        </p:blipFill>
        <p:spPr bwMode="auto">
          <a:xfrm>
            <a:off x="3275856" y="1196752"/>
            <a:ext cx="2595339" cy="2507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d 7" descr="C:\Users\linsve\AppData\Local\Microsoft\Windows\Temporary Internet Files\Content.Outlook\Y5EGDIN6\Storviken.jpeg"/>
          <p:cNvPicPr/>
          <p:nvPr/>
        </p:nvPicPr>
        <p:blipFill rotWithShape="1">
          <a:blip r:embed="rId7" cstate="print"/>
          <a:srcRect l="4457" t="12174" r="4457" b="7715"/>
          <a:stretch/>
        </p:blipFill>
        <p:spPr bwMode="auto">
          <a:xfrm>
            <a:off x="323528" y="260648"/>
            <a:ext cx="2820670" cy="1759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dobjekt 7" descr="Östra Lagnö_pplats.tif"/>
          <p:cNvPicPr/>
          <p:nvPr/>
        </p:nvPicPr>
        <p:blipFill rotWithShape="1">
          <a:blip r:embed="rId8" cstate="print"/>
          <a:srcRect l="20049" t="15360" r="5688" b="45470"/>
          <a:stretch/>
        </p:blipFill>
        <p:spPr bwMode="auto">
          <a:xfrm>
            <a:off x="323528" y="2063688"/>
            <a:ext cx="2459753" cy="173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dobjekt 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33" y="1628800"/>
            <a:ext cx="2848610" cy="1966337"/>
          </a:xfrm>
          <a:prstGeom prst="rect">
            <a:avLst/>
          </a:prstGeom>
        </p:spPr>
      </p:pic>
      <p:pic>
        <p:nvPicPr>
          <p:cNvPr id="10" name="Bildobjekt 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4176464" cy="26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err="1" smtClean="0">
                <a:solidFill>
                  <a:srgbClr val="1C8EC7"/>
                </a:solidFill>
              </a:rPr>
              <a:t>Muskån</a:t>
            </a:r>
            <a:endParaRPr lang="sv-SE" sz="1600" dirty="0" smtClean="0">
              <a:solidFill>
                <a:srgbClr val="1C8EC7"/>
              </a:solidFill>
            </a:endParaRPr>
          </a:p>
        </p:txBody>
      </p:sp>
      <p:sp>
        <p:nvSpPr>
          <p:cNvPr id="7171" name="textruta 5"/>
          <p:cNvSpPr txBox="1">
            <a:spLocks noChangeArrowheads="1"/>
          </p:cNvSpPr>
          <p:nvPr/>
        </p:nvSpPr>
        <p:spPr bwMode="auto">
          <a:xfrm>
            <a:off x="7500938" y="6611938"/>
            <a:ext cx="5143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Av: Tobias Fränstam</a:t>
            </a:r>
            <a:endParaRPr lang="en-GB" sz="100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1438"/>
            <a:ext cx="17716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Bilder\Fiskevård\Muskån\IMG_3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3" t="28369" r="11144" b="13369"/>
          <a:stretch/>
        </p:blipFill>
        <p:spPr bwMode="auto">
          <a:xfrm>
            <a:off x="3995936" y="1415023"/>
            <a:ext cx="4958181" cy="367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:\Bilder\Fiskevård\Muskån\IMG_4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 1"/>
          <p:cNvSpPr/>
          <p:nvPr/>
        </p:nvSpPr>
        <p:spPr>
          <a:xfrm>
            <a:off x="5845249" y="1772816"/>
            <a:ext cx="2160240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Ellips 2"/>
          <p:cNvSpPr/>
          <p:nvPr/>
        </p:nvSpPr>
        <p:spPr>
          <a:xfrm>
            <a:off x="4932040" y="3212976"/>
            <a:ext cx="1152128" cy="1296144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9" name="Picture 5" descr="G:\GemensamS\Fiskevård\Fiskevårdsplan Sportfiskekortet\Gammalt\Fiskevårdsplanen Sportfiskekortet\Artbeskrivningar\abborr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91" y="4332406"/>
            <a:ext cx="1500609" cy="7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GemensamS\Fiskevård\Fiskevårdsplan Sportfiskekortet\Gammalt\Fiskevårdsplanen Sportfiskekortet\Artbeskrivningar\Vimma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933" y="5050608"/>
            <a:ext cx="1315567" cy="6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GemensamS\Fiskevård\Fiskevårdsplan Sportfiskekortet\Gammalt\Fiskevårdsplanen Sportfiskekortet\Artbeskrivningar\Nor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05" y="908050"/>
            <a:ext cx="1823095" cy="6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GemensamS\Fiskevård\Fiskevårdsplan Sportfiskekortet\Gammalt\Fiskevårdsplanen Sportfiskekortet\Artbeskrivningar\oring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49" y="4479245"/>
            <a:ext cx="1889374" cy="68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GemensamS\Fiskevård\Fiskevårdsplan Sportfiskekortet\Gammalt\Fiskevårdsplanen Sportfiskekortet\Artbeskrivningar\gadda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556792"/>
            <a:ext cx="1548060" cy="49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9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ubrik 1"/>
          <p:cNvSpPr>
            <a:spLocks noGrp="1"/>
          </p:cNvSpPr>
          <p:nvPr>
            <p:ph type="title"/>
          </p:nvPr>
        </p:nvSpPr>
        <p:spPr>
          <a:xfrm>
            <a:off x="1465337" y="-27384"/>
            <a:ext cx="6923087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Rovfiskprojektet</a:t>
            </a:r>
          </a:p>
        </p:txBody>
      </p:sp>
      <p:sp>
        <p:nvSpPr>
          <p:cNvPr id="8195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26965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42"/>
          <p:cNvSpPr txBox="1">
            <a:spLocks noChangeArrowheads="1"/>
          </p:cNvSpPr>
          <p:nvPr/>
        </p:nvSpPr>
        <p:spPr bwMode="auto">
          <a:xfrm>
            <a:off x="4642289" y="4882598"/>
            <a:ext cx="1162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sz="1200" dirty="0"/>
              <a:t>Nils Ljunggren</a:t>
            </a:r>
          </a:p>
        </p:txBody>
      </p:sp>
      <p:sp>
        <p:nvSpPr>
          <p:cNvPr id="8" name="textruta 43"/>
          <p:cNvSpPr txBox="1">
            <a:spLocks noChangeArrowheads="1"/>
          </p:cNvSpPr>
          <p:nvPr/>
        </p:nvSpPr>
        <p:spPr bwMode="auto">
          <a:xfrm>
            <a:off x="4639210" y="4263541"/>
            <a:ext cx="132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sz="1200"/>
              <a:t>Tobias Fränstam</a:t>
            </a:r>
          </a:p>
        </p:txBody>
      </p:sp>
      <p:sp>
        <p:nvSpPr>
          <p:cNvPr id="9" name="textruta 44"/>
          <p:cNvSpPr txBox="1">
            <a:spLocks noChangeArrowheads="1"/>
          </p:cNvSpPr>
          <p:nvPr/>
        </p:nvSpPr>
        <p:spPr bwMode="auto">
          <a:xfrm>
            <a:off x="5960010" y="3616424"/>
            <a:ext cx="1436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sz="1200" dirty="0"/>
              <a:t>Upplandsstiftelsen</a:t>
            </a:r>
          </a:p>
        </p:txBody>
      </p:sp>
      <p:sp>
        <p:nvSpPr>
          <p:cNvPr id="10" name="textruta 45"/>
          <p:cNvSpPr txBox="1">
            <a:spLocks noChangeArrowheads="1"/>
          </p:cNvSpPr>
          <p:nvPr/>
        </p:nvSpPr>
        <p:spPr bwMode="auto">
          <a:xfrm>
            <a:off x="4644008" y="4015284"/>
            <a:ext cx="1120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sz="1200" dirty="0"/>
              <a:t>Lars Ljungren</a:t>
            </a:r>
          </a:p>
        </p:txBody>
      </p:sp>
      <p:sp>
        <p:nvSpPr>
          <p:cNvPr id="11" name="textruta 40"/>
          <p:cNvSpPr txBox="1">
            <a:spLocks noChangeArrowheads="1"/>
          </p:cNvSpPr>
          <p:nvPr/>
        </p:nvSpPr>
        <p:spPr bwMode="auto">
          <a:xfrm>
            <a:off x="4644008" y="5085184"/>
            <a:ext cx="11160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sz="1200" dirty="0"/>
              <a:t>Olof Engstedt</a:t>
            </a:r>
          </a:p>
        </p:txBody>
      </p:sp>
      <p:sp>
        <p:nvSpPr>
          <p:cNvPr id="12" name="textruta 41"/>
          <p:cNvSpPr txBox="1">
            <a:spLocks noChangeArrowheads="1"/>
          </p:cNvSpPr>
          <p:nvPr/>
        </p:nvSpPr>
        <p:spPr bwMode="auto">
          <a:xfrm>
            <a:off x="4654788" y="4487291"/>
            <a:ext cx="137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sz="1200" dirty="0"/>
              <a:t>Micael </a:t>
            </a:r>
            <a:r>
              <a:rPr lang="sv-SE" sz="1200" dirty="0" smtClean="0"/>
              <a:t>Söderman</a:t>
            </a:r>
            <a:endParaRPr lang="sv-SE" sz="1200" dirty="0"/>
          </a:p>
          <a:p>
            <a:pPr eaLnBrk="1" hangingPunct="1"/>
            <a:r>
              <a:rPr lang="sv-SE" sz="1200" dirty="0"/>
              <a:t>Linda Svensson</a:t>
            </a:r>
          </a:p>
          <a:p>
            <a:pPr eaLnBrk="1" hangingPunct="1"/>
            <a:endParaRPr lang="sv-SE" sz="1200" dirty="0"/>
          </a:p>
        </p:txBody>
      </p:sp>
      <p:sp>
        <p:nvSpPr>
          <p:cNvPr id="13" name="textruta 55"/>
          <p:cNvSpPr txBox="1">
            <a:spLocks noChangeArrowheads="1"/>
          </p:cNvSpPr>
          <p:nvPr/>
        </p:nvSpPr>
        <p:spPr bwMode="auto">
          <a:xfrm>
            <a:off x="4638849" y="3423234"/>
            <a:ext cx="2482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Joel Norlin</a:t>
            </a:r>
          </a:p>
          <a:p>
            <a:pPr eaLnBrk="1" hangingPunct="1"/>
            <a:r>
              <a:rPr lang="sv-SE" sz="1200" dirty="0"/>
              <a:t>Lars Vallin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14191" r="42858" b="8667"/>
          <a:stretch/>
        </p:blipFill>
        <p:spPr bwMode="auto">
          <a:xfrm>
            <a:off x="971600" y="1231748"/>
            <a:ext cx="2878692" cy="438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132856"/>
            <a:ext cx="11089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/>
              <a:t>VARFÖR ?</a:t>
            </a:r>
            <a:endParaRPr lang="sv-SE" sz="16000" dirty="0"/>
          </a:p>
        </p:txBody>
      </p:sp>
    </p:spTree>
    <p:extLst>
      <p:ext uri="{BB962C8B-B14F-4D97-AF65-F5344CB8AC3E}">
        <p14:creationId xmlns:p14="http://schemas.microsoft.com/office/powerpoint/2010/main" val="12834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dobjekt 1" descr="PICT00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704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04664"/>
            <a:ext cx="76683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chemeClr val="bg1"/>
                </a:solidFill>
              </a:rPr>
              <a:t>ETT BRA FISKE MED MÅNGA OCH STORA GÄDDOR</a:t>
            </a:r>
          </a:p>
          <a:p>
            <a:pPr algn="ctr"/>
            <a:r>
              <a:rPr lang="en-US" sz="4400" b="1" u="sng" dirty="0" smtClean="0">
                <a:solidFill>
                  <a:schemeClr val="bg1"/>
                </a:solidFill>
              </a:rPr>
              <a:t>FÖRUTSÄTTER BRA FISKEVÅRD</a:t>
            </a:r>
          </a:p>
          <a:p>
            <a:pPr algn="ctr"/>
            <a:endParaRPr lang="en-US" sz="4400" b="1" u="sng" dirty="0"/>
          </a:p>
          <a:p>
            <a:pPr algn="ctr"/>
            <a:r>
              <a:rPr lang="en-US" sz="4400" b="1" u="sng" dirty="0" smtClean="0">
                <a:solidFill>
                  <a:srgbClr val="C00000"/>
                </a:solidFill>
              </a:rPr>
              <a:t>BLI MEDLEM</a:t>
            </a:r>
            <a:endParaRPr lang="sv-SE" sz="4400" b="1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Bilder\Fiske\2014\28-29 mars 2014 -\IMG_1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9"/>
          <a:stretch/>
        </p:blipFill>
        <p:spPr bwMode="auto">
          <a:xfrm rot="16200000">
            <a:off x="3135800" y="4217129"/>
            <a:ext cx="2996994" cy="242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80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smtClean="0"/>
          </a:p>
        </p:txBody>
      </p:sp>
      <p:sp>
        <p:nvSpPr>
          <p:cNvPr id="512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smtClean="0"/>
          </a:p>
        </p:txBody>
      </p:sp>
      <p:pic>
        <p:nvPicPr>
          <p:cNvPr id="5124" name="Picture 2" descr="översikt mönsterå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7475"/>
            <a:ext cx="4675187" cy="65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420688" y="1962150"/>
            <a:ext cx="1311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sv-SE" sz="1900"/>
              <a:t>Mönsterås</a:t>
            </a:r>
          </a:p>
        </p:txBody>
      </p:sp>
      <p:grpSp>
        <p:nvGrpSpPr>
          <p:cNvPr id="5126" name="Group 4"/>
          <p:cNvGrpSpPr>
            <a:grpSpLocks/>
          </p:cNvGrpSpPr>
          <p:nvPr/>
        </p:nvGrpSpPr>
        <p:grpSpPr bwMode="auto">
          <a:xfrm>
            <a:off x="5438775" y="-26988"/>
            <a:ext cx="3059113" cy="4067176"/>
            <a:chOff x="3744" y="0"/>
            <a:chExt cx="2016" cy="3016"/>
          </a:xfrm>
        </p:grpSpPr>
        <p:pic>
          <p:nvPicPr>
            <p:cNvPr id="5146" name="Picture 5" descr="abbo monstera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" y="0"/>
              <a:ext cx="2013" cy="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6" descr="gadda monstera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440"/>
              <a:ext cx="2016" cy="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71775" y="-53975"/>
            <a:ext cx="5726113" cy="4103688"/>
            <a:chOff x="2332" y="-17"/>
            <a:chExt cx="3908" cy="2585"/>
          </a:xfrm>
        </p:grpSpPr>
        <p:sp>
          <p:nvSpPr>
            <p:cNvPr id="5144" name="Line 8"/>
            <p:cNvSpPr>
              <a:spLocks noChangeShapeType="1"/>
            </p:cNvSpPr>
            <p:nvPr/>
          </p:nvSpPr>
          <p:spPr bwMode="auto">
            <a:xfrm flipH="1" flipV="1">
              <a:off x="2332" y="952"/>
              <a:ext cx="1088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pic>
          <p:nvPicPr>
            <p:cNvPr id="5145" name="Picture 9" descr="lervik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" y="-17"/>
              <a:ext cx="2939" cy="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001713" y="3008313"/>
            <a:ext cx="7496175" cy="3849687"/>
            <a:chOff x="1124" y="1895"/>
            <a:chExt cx="5116" cy="2425"/>
          </a:xfrm>
        </p:grpSpPr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1124" y="1895"/>
              <a:ext cx="5116" cy="2425"/>
              <a:chOff x="1124" y="1895"/>
              <a:chExt cx="5116" cy="2425"/>
            </a:xfrm>
          </p:grpSpPr>
          <p:pic>
            <p:nvPicPr>
              <p:cNvPr id="5142" name="Picture 12" descr="060411 - Lillån + Oknebäcken 00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1895"/>
                <a:ext cx="2984" cy="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3" name="Line 13"/>
              <p:cNvSpPr>
                <a:spLocks noChangeShapeType="1"/>
              </p:cNvSpPr>
              <p:nvPr/>
            </p:nvSpPr>
            <p:spPr bwMode="auto">
              <a:xfrm flipH="1" flipV="1">
                <a:off x="1124" y="2387"/>
                <a:ext cx="2132" cy="99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</p:grpSp>
        <p:pic>
          <p:nvPicPr>
            <p:cNvPr id="5141" name="Picture 14" descr="060406 - Oknebäcken 0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" y="3217"/>
              <a:ext cx="1471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446088" y="171450"/>
            <a:ext cx="280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sv-SE" sz="2000" i="1"/>
              <a:t>Inventering av årsyngel</a:t>
            </a: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935038" y="1314450"/>
            <a:ext cx="1993900" cy="2881313"/>
            <a:chOff x="1079" y="845"/>
            <a:chExt cx="1361" cy="1815"/>
          </a:xfrm>
        </p:grpSpPr>
        <p:grpSp>
          <p:nvGrpSpPr>
            <p:cNvPr id="5132" name="Group 17"/>
            <p:cNvGrpSpPr>
              <a:grpSpLocks/>
            </p:cNvGrpSpPr>
            <p:nvPr/>
          </p:nvGrpSpPr>
          <p:grpSpPr bwMode="auto">
            <a:xfrm>
              <a:off x="1079" y="845"/>
              <a:ext cx="1361" cy="1815"/>
              <a:chOff x="1079" y="845"/>
              <a:chExt cx="1361" cy="1815"/>
            </a:xfrm>
          </p:grpSpPr>
          <p:grpSp>
            <p:nvGrpSpPr>
              <p:cNvPr id="5134" name="Group 18"/>
              <p:cNvGrpSpPr>
                <a:grpSpLocks/>
              </p:cNvGrpSpPr>
              <p:nvPr/>
            </p:nvGrpSpPr>
            <p:grpSpPr bwMode="auto">
              <a:xfrm>
                <a:off x="1079" y="2296"/>
                <a:ext cx="227" cy="364"/>
                <a:chOff x="1079" y="2296"/>
                <a:chExt cx="227" cy="364"/>
              </a:xfrm>
            </p:grpSpPr>
            <p:sp>
              <p:nvSpPr>
                <p:cNvPr id="23" name="AutoShape 19"/>
                <p:cNvSpPr>
                  <a:spLocks noChangeArrowheads="1"/>
                </p:cNvSpPr>
                <p:nvPr/>
              </p:nvSpPr>
              <p:spPr bwMode="auto">
                <a:xfrm>
                  <a:off x="1079" y="2387"/>
                  <a:ext cx="132" cy="137"/>
                </a:xfrm>
                <a:prstGeom prst="star5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latin typeface="Arial" charset="0"/>
                  </a:endParaRPr>
                </a:p>
              </p:txBody>
            </p:sp>
            <p:sp>
              <p:nvSpPr>
                <p:cNvPr id="24" name="AutoShape 20"/>
                <p:cNvSpPr>
                  <a:spLocks noChangeArrowheads="1"/>
                </p:cNvSpPr>
                <p:nvPr/>
              </p:nvSpPr>
              <p:spPr bwMode="auto">
                <a:xfrm>
                  <a:off x="1170" y="2432"/>
                  <a:ext cx="129" cy="137"/>
                </a:xfrm>
                <a:prstGeom prst="star5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latin typeface="Arial" charset="0"/>
                  </a:endParaRPr>
                </a:p>
              </p:txBody>
            </p:sp>
            <p:sp>
              <p:nvSpPr>
                <p:cNvPr id="25" name="AutoShape 21"/>
                <p:cNvSpPr>
                  <a:spLocks noChangeArrowheads="1"/>
                </p:cNvSpPr>
                <p:nvPr/>
              </p:nvSpPr>
              <p:spPr bwMode="auto">
                <a:xfrm>
                  <a:off x="1079" y="2523"/>
                  <a:ext cx="132" cy="137"/>
                </a:xfrm>
                <a:prstGeom prst="star5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latin typeface="Arial" charset="0"/>
                  </a:endParaRPr>
                </a:p>
              </p:txBody>
            </p:sp>
            <p:sp>
              <p:nvSpPr>
                <p:cNvPr id="26" name="AutoShape 22"/>
                <p:cNvSpPr>
                  <a:spLocks noChangeArrowheads="1"/>
                </p:cNvSpPr>
                <p:nvPr/>
              </p:nvSpPr>
              <p:spPr bwMode="auto">
                <a:xfrm>
                  <a:off x="1123" y="2296"/>
                  <a:ext cx="137" cy="137"/>
                </a:xfrm>
                <a:prstGeom prst="star5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latin typeface="Arial" charset="0"/>
                  </a:endParaRPr>
                </a:p>
              </p:txBody>
            </p:sp>
          </p:grpSp>
          <p:sp>
            <p:nvSpPr>
              <p:cNvPr id="22" name="AutoShape 23"/>
              <p:cNvSpPr>
                <a:spLocks noChangeArrowheads="1"/>
              </p:cNvSpPr>
              <p:nvPr/>
            </p:nvSpPr>
            <p:spPr bwMode="auto">
              <a:xfrm>
                <a:off x="2303" y="845"/>
                <a:ext cx="137" cy="137"/>
              </a:xfrm>
              <a:prstGeom prst="star5">
                <a:avLst/>
              </a:prstGeom>
              <a:solidFill>
                <a:srgbClr val="00FF00"/>
              </a:solidFill>
              <a:ln w="9525" algn="ctr">
                <a:solidFill>
                  <a:srgbClr val="008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v-SE">
                  <a:latin typeface="Arial" charset="0"/>
                </a:endParaRPr>
              </a:p>
            </p:txBody>
          </p:sp>
        </p:grpSp>
        <p:sp>
          <p:nvSpPr>
            <p:cNvPr id="5133" name="Text Box 24"/>
            <p:cNvSpPr txBox="1">
              <a:spLocks noChangeArrowheads="1"/>
            </p:cNvSpPr>
            <p:nvPr/>
          </p:nvSpPr>
          <p:spPr bwMode="auto">
            <a:xfrm>
              <a:off x="1153" y="849"/>
              <a:ext cx="49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40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540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540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540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540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54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54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54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540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sv-SE" sz="1900">
                  <a:solidFill>
                    <a:srgbClr val="1ABE22"/>
                  </a:solidFill>
                </a:rPr>
                <a:t>2006</a:t>
              </a:r>
            </a:p>
          </p:txBody>
        </p:sp>
      </p:grpSp>
      <p:sp>
        <p:nvSpPr>
          <p:cNvPr id="5131" name="Rectangle 10"/>
          <p:cNvSpPr>
            <a:spLocks noChangeArrowheads="1"/>
          </p:cNvSpPr>
          <p:nvPr/>
        </p:nvSpPr>
        <p:spPr bwMode="auto">
          <a:xfrm>
            <a:off x="0" y="6608763"/>
            <a:ext cx="2087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/>
            <a:r>
              <a:rPr lang="en-GB" sz="1200" b="1">
                <a:latin typeface="Helvetica" pitchFamily="34" charset="0"/>
                <a:ea typeface="Osaka"/>
                <a:cs typeface="Osaka"/>
              </a:rPr>
              <a:t>Slide from : Olof Engstedt</a:t>
            </a:r>
          </a:p>
        </p:txBody>
      </p:sp>
    </p:spTree>
    <p:extLst>
      <p:ext uri="{BB962C8B-B14F-4D97-AF65-F5344CB8AC3E}">
        <p14:creationId xmlns:p14="http://schemas.microsoft.com/office/powerpoint/2010/main" val="17097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17"/>
            <a:ext cx="4606755" cy="691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Verkmyran- panik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55" y="0"/>
            <a:ext cx="4537245" cy="392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8657" r="8657" b="12200"/>
          <a:stretch/>
        </p:blipFill>
        <p:spPr>
          <a:xfrm>
            <a:off x="4606755" y="3332989"/>
            <a:ext cx="5328592" cy="355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040687" y="3071181"/>
            <a:ext cx="1292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sv-SE" sz="1000" dirty="0">
                <a:solidFill>
                  <a:schemeClr val="bg1"/>
                </a:solidFill>
              </a:rPr>
              <a:t>Foto Peter hansson</a:t>
            </a:r>
          </a:p>
        </p:txBody>
      </p:sp>
    </p:spTree>
    <p:extLst>
      <p:ext uri="{BB962C8B-B14F-4D97-AF65-F5344CB8AC3E}">
        <p14:creationId xmlns:p14="http://schemas.microsoft.com/office/powerpoint/2010/main" val="40899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792" y="404664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sv-SE" sz="3600" dirty="0" smtClean="0"/>
              <a:t>Idag är vattendragen ofta dikade, rätade och innehåller vandringshinder. Våtmarker och översvämningsområden har dränerats.</a:t>
            </a:r>
            <a:endParaRPr lang="sv-SE" sz="3600" dirty="0"/>
          </a:p>
        </p:txBody>
      </p:sp>
      <p:pic>
        <p:nvPicPr>
          <p:cNvPr id="4" name="Platshållare för innehåll 3" descr="vandringshinder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5136" y="4209305"/>
            <a:ext cx="2452688" cy="253206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114824"/>
            <a:ext cx="5508725" cy="3671961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3" descr="rätad_bäc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44824"/>
            <a:ext cx="4619625" cy="254000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5389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0551"/>
            <a:ext cx="9721080" cy="6868552"/>
          </a:xfrm>
          <a:prstGeom prst="rect">
            <a:avLst/>
          </a:prstGeom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748588" y="6608763"/>
            <a:ext cx="1292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sv-SE" sz="1000">
                <a:solidFill>
                  <a:schemeClr val="bg1"/>
                </a:solidFill>
              </a:rPr>
              <a:t>Foto Peter hansson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868144" y="344165"/>
            <a:ext cx="324167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sv-SE" sz="2000" dirty="0"/>
              <a:t>Under perioden 1880– 1980 har ca </a:t>
            </a:r>
            <a:r>
              <a:rPr lang="sv-SE" sz="2000" b="1" dirty="0"/>
              <a:t>7 miljarder kronor</a:t>
            </a:r>
            <a:r>
              <a:rPr lang="sv-SE" sz="2000" dirty="0"/>
              <a:t> betalats ut i statligt stöd för att bl.a. torrlägga sjöar och våtmarker.</a:t>
            </a:r>
          </a:p>
          <a:p>
            <a:pPr eaLnBrk="1" hangingPunct="1"/>
            <a:endParaRPr lang="sv-SE" sz="2000" dirty="0">
              <a:solidFill>
                <a:schemeClr val="bg1"/>
              </a:solidFill>
            </a:endParaRPr>
          </a:p>
          <a:p>
            <a:pPr eaLnBrk="1" hangingPunct="1"/>
            <a:r>
              <a:rPr lang="sv-SE" sz="2000" dirty="0">
                <a:solidFill>
                  <a:schemeClr val="bg1"/>
                </a:solidFill>
              </a:rPr>
              <a:t>Resursbehovet för att återställa delar av dessa nyckelhabitat längs ostkusten uppskattas till ca 800 miljoner kr 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395536" y="476672"/>
            <a:ext cx="26558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9540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9540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9540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9540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9540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800" dirty="0"/>
              <a:t>Kustmynnande </a:t>
            </a:r>
          </a:p>
          <a:p>
            <a:pPr algn="ctr" eaLnBrk="1" hangingPunct="1"/>
            <a:r>
              <a:rPr lang="sv-SE" sz="2800" dirty="0"/>
              <a:t>vattendrag</a:t>
            </a:r>
          </a:p>
        </p:txBody>
      </p:sp>
    </p:spTree>
    <p:extLst>
      <p:ext uri="{BB962C8B-B14F-4D97-AF65-F5344CB8AC3E}">
        <p14:creationId xmlns:p14="http://schemas.microsoft.com/office/powerpoint/2010/main" val="16606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ubrik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6923087" cy="1143000"/>
          </a:xfrm>
        </p:spPr>
        <p:txBody>
          <a:bodyPr>
            <a:normAutofit fontScale="90000"/>
          </a:bodyPr>
          <a:lstStyle/>
          <a:p>
            <a:r>
              <a:rPr lang="sv-SE" smtClean="0"/>
              <a:t>Utdikning av våtmarker </a:t>
            </a:r>
            <a:br>
              <a:rPr lang="sv-SE" smtClean="0"/>
            </a:br>
            <a:r>
              <a:rPr lang="sv-SE" smtClean="0"/>
              <a:t>Stockholms län</a:t>
            </a:r>
          </a:p>
        </p:txBody>
      </p:sp>
      <p:sp>
        <p:nvSpPr>
          <p:cNvPr id="8195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390 av länets 900 sjöar är sänkta </a:t>
            </a:r>
          </a:p>
          <a:p>
            <a:pPr>
              <a:buFontTx/>
              <a:buNone/>
            </a:pPr>
            <a:endParaRPr lang="sv-SE" sz="1600" dirty="0" smtClean="0"/>
          </a:p>
          <a:p>
            <a:r>
              <a:rPr lang="sv-SE" dirty="0" smtClean="0"/>
              <a:t>90 % av våtmarkerna är utdikade </a:t>
            </a:r>
          </a:p>
          <a:p>
            <a:pPr>
              <a:buFontTx/>
              <a:buNone/>
            </a:pPr>
            <a:endParaRPr lang="sv-SE" sz="1600" dirty="0" smtClean="0"/>
          </a:p>
          <a:p>
            <a:r>
              <a:rPr lang="sv-SE" dirty="0" smtClean="0"/>
              <a:t>Av återstående 10 % är bara 14 % klassade som </a:t>
            </a:r>
            <a:r>
              <a:rPr lang="sv-SE" dirty="0" err="1" smtClean="0"/>
              <a:t>hydroligiskt</a:t>
            </a:r>
            <a:r>
              <a:rPr lang="sv-SE" dirty="0" smtClean="0"/>
              <a:t> intakta</a:t>
            </a:r>
          </a:p>
          <a:p>
            <a:endParaRPr lang="sv-SE" dirty="0" smtClean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358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latshållare för innehåll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18436" name="textruta 6"/>
          <p:cNvSpPr txBox="1">
            <a:spLocks noChangeArrowheads="1"/>
          </p:cNvSpPr>
          <p:nvPr/>
        </p:nvSpPr>
        <p:spPr bwMode="auto">
          <a:xfrm>
            <a:off x="6804025" y="6581775"/>
            <a:ext cx="2333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200">
                <a:cs typeface="Arial" pitchFamily="34" charset="0"/>
              </a:rPr>
              <a:t>Data: Nilson m. fl. 2011</a:t>
            </a:r>
          </a:p>
        </p:txBody>
      </p:sp>
      <p:pic>
        <p:nvPicPr>
          <p:cNvPr id="9" name="Platshållare för innehåll 9" descr="1-7.jp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5672138" y="0"/>
            <a:ext cx="3500850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ruta 9"/>
          <p:cNvSpPr txBox="1"/>
          <p:nvPr/>
        </p:nvSpPr>
        <p:spPr>
          <a:xfrm>
            <a:off x="-15875" y="0"/>
            <a:ext cx="5688013" cy="157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sv-SE" sz="3200" dirty="0">
                <a:latin typeface="Arial" charset="0"/>
              </a:rPr>
              <a:t>Från 3000 till &gt;100 000 yngel efter restaurering av 3 ha våtmark!</a:t>
            </a:r>
          </a:p>
        </p:txBody>
      </p:sp>
      <p:pic>
        <p:nvPicPr>
          <p:cNvPr id="18439" name="Content Placeholder 3" descr="fig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229100"/>
            <a:ext cx="91757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65" y="3284984"/>
            <a:ext cx="5544616" cy="1612979"/>
          </a:xfrm>
        </p:spPr>
      </p:pic>
    </p:spTree>
    <p:extLst>
      <p:ext uri="{BB962C8B-B14F-4D97-AF65-F5344CB8AC3E}">
        <p14:creationId xmlns:p14="http://schemas.microsoft.com/office/powerpoint/2010/main" val="27381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03388"/>
            <a:ext cx="4859338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1677988"/>
            <a:ext cx="2347912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ruta 5"/>
          <p:cNvSpPr txBox="1">
            <a:spLocks noChangeAspect="1" noChangeArrowheads="1"/>
          </p:cNvSpPr>
          <p:nvPr/>
        </p:nvSpPr>
        <p:spPr bwMode="auto">
          <a:xfrm>
            <a:off x="644525" y="1676400"/>
            <a:ext cx="895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200">
                <a:latin typeface="Calibri" pitchFamily="34" charset="0"/>
                <a:ea typeface="MS PGothic" pitchFamily="34" charset="-128"/>
              </a:rPr>
              <a:t>Modertopp</a:t>
            </a:r>
          </a:p>
        </p:txBody>
      </p:sp>
      <p:cxnSp>
        <p:nvCxnSpPr>
          <p:cNvPr id="16389" name="Rak pil 7"/>
          <p:cNvCxnSpPr>
            <a:cxnSpLocks noChangeAspect="1" noChangeShapeType="1"/>
          </p:cNvCxnSpPr>
          <p:nvPr/>
        </p:nvCxnSpPr>
        <p:spPr bwMode="auto">
          <a:xfrm rot="5400000">
            <a:off x="998538" y="2292350"/>
            <a:ext cx="290512" cy="1588"/>
          </a:xfrm>
          <a:prstGeom prst="straightConnector1">
            <a:avLst/>
          </a:prstGeom>
          <a:noFill/>
          <a:ln w="12700">
            <a:solidFill>
              <a:srgbClr val="0D0D0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0" name="Rak pil 12"/>
          <p:cNvCxnSpPr>
            <a:cxnSpLocks noChangeAspect="1" noChangeShapeType="1"/>
          </p:cNvCxnSpPr>
          <p:nvPr/>
        </p:nvCxnSpPr>
        <p:spPr bwMode="auto">
          <a:xfrm rot="5400000">
            <a:off x="2749551" y="3740150"/>
            <a:ext cx="290512" cy="1587"/>
          </a:xfrm>
          <a:prstGeom prst="straightConnector1">
            <a:avLst/>
          </a:prstGeom>
          <a:noFill/>
          <a:ln w="12700">
            <a:solidFill>
              <a:srgbClr val="0D0D0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Rak pil 13"/>
          <p:cNvCxnSpPr>
            <a:cxnSpLocks noChangeAspect="1" noChangeShapeType="1"/>
          </p:cNvCxnSpPr>
          <p:nvPr/>
        </p:nvCxnSpPr>
        <p:spPr bwMode="auto">
          <a:xfrm rot="5400000">
            <a:off x="1303337" y="3725863"/>
            <a:ext cx="290513" cy="1588"/>
          </a:xfrm>
          <a:prstGeom prst="straightConnector1">
            <a:avLst/>
          </a:prstGeom>
          <a:noFill/>
          <a:ln w="12700">
            <a:solidFill>
              <a:srgbClr val="0D0D0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ruta 15"/>
          <p:cNvSpPr txBox="1">
            <a:spLocks noChangeAspect="1" noChangeArrowheads="1"/>
          </p:cNvSpPr>
          <p:nvPr/>
        </p:nvSpPr>
        <p:spPr bwMode="auto">
          <a:xfrm>
            <a:off x="1524000" y="3459163"/>
            <a:ext cx="10683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200">
                <a:latin typeface="Calibri" pitchFamily="34" charset="0"/>
                <a:ea typeface="MS PGothic" pitchFamily="34" charset="-128"/>
              </a:rPr>
              <a:t>Yngel i bäcken</a:t>
            </a:r>
          </a:p>
        </p:txBody>
      </p:sp>
      <p:cxnSp>
        <p:nvCxnSpPr>
          <p:cNvPr id="16393" name="Rak pil 16"/>
          <p:cNvCxnSpPr>
            <a:cxnSpLocks noChangeAspect="1" noChangeShapeType="1"/>
          </p:cNvCxnSpPr>
          <p:nvPr/>
        </p:nvCxnSpPr>
        <p:spPr bwMode="auto">
          <a:xfrm rot="5400000">
            <a:off x="4808537" y="2735263"/>
            <a:ext cx="290513" cy="1588"/>
          </a:xfrm>
          <a:prstGeom prst="straightConnector1">
            <a:avLst/>
          </a:prstGeom>
          <a:noFill/>
          <a:ln w="12700">
            <a:solidFill>
              <a:srgbClr val="0D0D0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4" name="Rak pil 17"/>
          <p:cNvCxnSpPr>
            <a:cxnSpLocks noChangeAspect="1" noChangeShapeType="1"/>
          </p:cNvCxnSpPr>
          <p:nvPr/>
        </p:nvCxnSpPr>
        <p:spPr bwMode="auto">
          <a:xfrm rot="5400000">
            <a:off x="3968751" y="2368550"/>
            <a:ext cx="290512" cy="1587"/>
          </a:xfrm>
          <a:prstGeom prst="straightConnector1">
            <a:avLst/>
          </a:prstGeom>
          <a:noFill/>
          <a:ln w="12700">
            <a:solidFill>
              <a:srgbClr val="0D0D0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5" name="Rak pil 18"/>
          <p:cNvCxnSpPr>
            <a:cxnSpLocks noChangeAspect="1" noChangeShapeType="1"/>
          </p:cNvCxnSpPr>
          <p:nvPr/>
        </p:nvCxnSpPr>
        <p:spPr bwMode="auto">
          <a:xfrm rot="5400000">
            <a:off x="2979738" y="2368550"/>
            <a:ext cx="290512" cy="1588"/>
          </a:xfrm>
          <a:prstGeom prst="straightConnector1">
            <a:avLst/>
          </a:prstGeom>
          <a:noFill/>
          <a:ln w="12700">
            <a:solidFill>
              <a:srgbClr val="0D0D0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6" name="textruta 19"/>
          <p:cNvSpPr txBox="1">
            <a:spLocks noChangeAspect="1" noChangeArrowheads="1"/>
          </p:cNvSpPr>
          <p:nvPr/>
        </p:nvSpPr>
        <p:spPr bwMode="auto">
          <a:xfrm>
            <a:off x="3041650" y="198120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200">
                <a:latin typeface="Calibri" pitchFamily="34" charset="0"/>
                <a:ea typeface="MS PGothic" pitchFamily="34" charset="-128"/>
              </a:rPr>
              <a:t>Tillväxt i havet</a:t>
            </a:r>
          </a:p>
        </p:txBody>
      </p:sp>
      <p:cxnSp>
        <p:nvCxnSpPr>
          <p:cNvPr id="16397" name="Rak pil 20"/>
          <p:cNvCxnSpPr>
            <a:cxnSpLocks noChangeAspect="1" noChangeShapeType="1"/>
          </p:cNvCxnSpPr>
          <p:nvPr/>
        </p:nvCxnSpPr>
        <p:spPr bwMode="auto">
          <a:xfrm rot="5400000">
            <a:off x="3736975" y="2814638"/>
            <a:ext cx="1668463" cy="1587"/>
          </a:xfrm>
          <a:prstGeom prst="straightConnector1">
            <a:avLst/>
          </a:prstGeom>
          <a:noFill/>
          <a:ln w="12700">
            <a:solidFill>
              <a:srgbClr val="0D0D0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8" name="textruta 23"/>
          <p:cNvSpPr txBox="1">
            <a:spLocks noChangeAspect="1" noChangeArrowheads="1"/>
          </p:cNvSpPr>
          <p:nvPr/>
        </p:nvSpPr>
        <p:spPr bwMode="auto">
          <a:xfrm>
            <a:off x="3879850" y="1706563"/>
            <a:ext cx="1255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200">
                <a:latin typeface="Calibri" pitchFamily="34" charset="0"/>
                <a:ea typeface="MS PGothic" pitchFamily="34" charset="-128"/>
              </a:rPr>
              <a:t>Lekvandring bäck</a:t>
            </a:r>
          </a:p>
        </p:txBody>
      </p:sp>
      <p:sp>
        <p:nvSpPr>
          <p:cNvPr id="16399" name="textruta 25"/>
          <p:cNvSpPr txBox="1">
            <a:spLocks noChangeAspect="1" noChangeArrowheads="1"/>
          </p:cNvSpPr>
          <p:nvPr/>
        </p:nvSpPr>
        <p:spPr bwMode="auto">
          <a:xfrm>
            <a:off x="4724400" y="2133600"/>
            <a:ext cx="84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200">
                <a:latin typeface="Calibri" pitchFamily="34" charset="0"/>
                <a:ea typeface="MS PGothic" pitchFamily="34" charset="-128"/>
              </a:rPr>
              <a:t>Tillbaka till</a:t>
            </a:r>
          </a:p>
          <a:p>
            <a:pPr eaLnBrk="1" hangingPunct="1"/>
            <a:r>
              <a:rPr lang="sv-SE" sz="1200">
                <a:latin typeface="Calibri" pitchFamily="34" charset="0"/>
                <a:ea typeface="MS PGothic" pitchFamily="34" charset="-128"/>
              </a:rPr>
              <a:t>havet</a:t>
            </a:r>
          </a:p>
        </p:txBody>
      </p:sp>
      <p:sp>
        <p:nvSpPr>
          <p:cNvPr id="16400" name="textruta 28"/>
          <p:cNvSpPr txBox="1">
            <a:spLocks noChangeAspect="1" noChangeArrowheads="1"/>
          </p:cNvSpPr>
          <p:nvPr/>
        </p:nvSpPr>
        <p:spPr bwMode="auto">
          <a:xfrm>
            <a:off x="250825" y="1125538"/>
            <a:ext cx="285908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2200">
                <a:latin typeface="Calibri" pitchFamily="34" charset="0"/>
                <a:ea typeface="MS PGothic" pitchFamily="34" charset="-128"/>
              </a:rPr>
              <a:t>Gädda från Kalmarsund</a:t>
            </a:r>
          </a:p>
        </p:txBody>
      </p:sp>
      <p:sp>
        <p:nvSpPr>
          <p:cNvPr id="16401" name="Rectangle 17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0" y="76200"/>
            <a:ext cx="7772400" cy="1143000"/>
          </a:xfrm>
        </p:spPr>
        <p:txBody>
          <a:bodyPr/>
          <a:lstStyle/>
          <a:p>
            <a:r>
              <a:rPr lang="en-GB" smtClean="0"/>
              <a:t>Otolitanalys</a:t>
            </a:r>
          </a:p>
        </p:txBody>
      </p:sp>
      <p:pic>
        <p:nvPicPr>
          <p:cNvPr id="16402" name="Bildobjekt 14" descr="pike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30688"/>
            <a:ext cx="60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Bildobjekt 15" descr="pike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51200"/>
            <a:ext cx="1143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Bildobjekt 16" descr="pike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194151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Bildobjekt 21" descr="Untitled-1 copy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0"/>
            <a:ext cx="198596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0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</TotalTime>
  <Words>381</Words>
  <Application>Microsoft Office PowerPoint</Application>
  <PresentationFormat>Bildspel på skärmen (4:3)</PresentationFormat>
  <Paragraphs>109</Paragraphs>
  <Slides>26</Slides>
  <Notes>21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26</vt:i4>
      </vt:variant>
    </vt:vector>
  </HeadingPairs>
  <TitlesOfParts>
    <vt:vector size="27" baseType="lpstr">
      <vt:lpstr>Office-tema</vt:lpstr>
      <vt:lpstr>Rovfiskprojektet</vt:lpstr>
      <vt:lpstr>Oroande situation längs ostkusten</vt:lpstr>
      <vt:lpstr>PowerPoint-presentation</vt:lpstr>
      <vt:lpstr>PowerPoint-presentation</vt:lpstr>
      <vt:lpstr>Idag är vattendragen ofta dikade, rätade och innehåller vandringshinder. Våtmarker och översvämningsområden har dränerats.</vt:lpstr>
      <vt:lpstr>PowerPoint-presentation</vt:lpstr>
      <vt:lpstr>Utdikning av våtmarker  Stockholms län</vt:lpstr>
      <vt:lpstr>PowerPoint-presentation</vt:lpstr>
      <vt:lpstr>Otolitanalys</vt:lpstr>
      <vt:lpstr>Kartering </vt:lpstr>
      <vt:lpstr>Planering </vt:lpstr>
      <vt:lpstr>Vandringshinder </vt:lpstr>
      <vt:lpstr>Våtmarker </vt:lpstr>
      <vt:lpstr>Och mycket annat </vt:lpstr>
      <vt:lpstr>PowerPoint-presentation</vt:lpstr>
      <vt:lpstr>Fyra goda exempel</vt:lpstr>
      <vt:lpstr>Snäckstavik - våtmarksrestaurering</vt:lpstr>
      <vt:lpstr>Snäckstavik</vt:lpstr>
      <vt:lpstr>Noraträsk vandringshinder</vt:lpstr>
      <vt:lpstr>Noraträsk</vt:lpstr>
      <vt:lpstr>Film Noraträsk</vt:lpstr>
      <vt:lpstr>Östra Lagnö</vt:lpstr>
      <vt:lpstr>Muskån</vt:lpstr>
      <vt:lpstr>Rovfiskprojektet</vt:lpstr>
      <vt:lpstr>PowerPoint-presentation</vt:lpstr>
      <vt:lpstr>PowerPoint-presentation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Tobias Fränstam</dc:creator>
  <cp:lastModifiedBy>Marina Nyqvist</cp:lastModifiedBy>
  <cp:revision>32</cp:revision>
  <dcterms:created xsi:type="dcterms:W3CDTF">2014-03-19T12:46:05Z</dcterms:created>
  <dcterms:modified xsi:type="dcterms:W3CDTF">2014-09-10T07:57:07Z</dcterms:modified>
</cp:coreProperties>
</file>