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9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76" r:id="rId14"/>
    <p:sldId id="278" r:id="rId15"/>
    <p:sldId id="280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mu\Documents\opinn&#228;ytety&#246;\haukiexcel%20200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u\Documents\opinn&#228;ytety&#246;\haukiexcel%2020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Kuntokerroin</a:t>
            </a:r>
            <a:r>
              <a:rPr lang="en-US" baseline="0"/>
              <a:t> eri punnituskerroilla</a:t>
            </a:r>
            <a:endParaRPr lang="en-US"/>
          </a:p>
        </c:rich>
      </c:tx>
      <c:layout>
        <c:manualLayout>
          <c:xMode val="edge"/>
          <c:yMode val="edge"/>
          <c:x val="0.157743577847724"/>
          <c:y val="2.64549823688999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3142665168198"/>
          <c:y val="0.23848514741152199"/>
          <c:w val="0.86859593255068601"/>
          <c:h val="0.615204574087282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Taul1!$F$94:$H$94</c:f>
                <c:numCache>
                  <c:formatCode>General</c:formatCode>
                  <c:ptCount val="3"/>
                  <c:pt idx="0">
                    <c:v>9.2752277312649206E-2</c:v>
                  </c:pt>
                  <c:pt idx="1">
                    <c:v>7.9369005027772901E-2</c:v>
                  </c:pt>
                  <c:pt idx="2">
                    <c:v>7.5450950205577502E-2</c:v>
                  </c:pt>
                </c:numCache>
              </c:numRef>
            </c:plus>
            <c:minus>
              <c:numRef>
                <c:f>Taul1!$F$94:$H$94</c:f>
                <c:numCache>
                  <c:formatCode>General</c:formatCode>
                  <c:ptCount val="3"/>
                  <c:pt idx="0">
                    <c:v>9.2752277312649206E-2</c:v>
                  </c:pt>
                  <c:pt idx="1">
                    <c:v>7.9369005027772901E-2</c:v>
                  </c:pt>
                  <c:pt idx="2">
                    <c:v>7.5450950205577502E-2</c:v>
                  </c:pt>
                </c:numCache>
              </c:numRef>
            </c:minus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errBars>
          <c:val>
            <c:numRef>
              <c:f>Taul1!$F$93:$H$93</c:f>
              <c:numCache>
                <c:formatCode>General</c:formatCode>
                <c:ptCount val="3"/>
                <c:pt idx="0">
                  <c:v>0.72122604025156201</c:v>
                </c:pt>
                <c:pt idx="1">
                  <c:v>0.68516319933287495</c:v>
                </c:pt>
                <c:pt idx="2">
                  <c:v>0.719461532977549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8304"/>
        <c:axId val="35008512"/>
      </c:barChart>
      <c:catAx>
        <c:axId val="3481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08512"/>
        <c:crosses val="autoZero"/>
        <c:auto val="1"/>
        <c:lblAlgn val="ctr"/>
        <c:lblOffset val="100"/>
        <c:noMultiLvlLbl val="0"/>
      </c:catAx>
      <c:valAx>
        <c:axId val="35008512"/>
        <c:scaling>
          <c:orientation val="minMax"/>
          <c:max val="0.85000000000000098"/>
          <c:min val="0.4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34818304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>
          <a:outerShdw blurRad="660400" dist="139700" dir="5580000" algn="t" rotWithShape="0">
            <a:prstClr val="black">
              <a:alpha val="85000"/>
            </a:prstClr>
          </a:outerShdw>
        </a:effectLst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koukutus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yhteenvedot!$F$3:$F$7</c:f>
                <c:numCache>
                  <c:formatCode>General</c:formatCode>
                  <c:ptCount val="5"/>
                  <c:pt idx="0">
                    <c:v>9.6341525469757994E-2</c:v>
                  </c:pt>
                  <c:pt idx="1">
                    <c:v>0.11020182627059701</c:v>
                  </c:pt>
                  <c:pt idx="2">
                    <c:v>6.8392978333292304E-2</c:v>
                  </c:pt>
                  <c:pt idx="3">
                    <c:v>8.9177639084041499E-2</c:v>
                  </c:pt>
                  <c:pt idx="4">
                    <c:v>7.7576346671141605E-2</c:v>
                  </c:pt>
                </c:numCache>
              </c:numRef>
            </c:plus>
            <c:minus>
              <c:numRef>
                <c:f>yhteenvedot!$F$3:$F$7</c:f>
                <c:numCache>
                  <c:formatCode>General</c:formatCode>
                  <c:ptCount val="5"/>
                  <c:pt idx="0">
                    <c:v>9.6341525469757994E-2</c:v>
                  </c:pt>
                  <c:pt idx="1">
                    <c:v>0.11020182627059701</c:v>
                  </c:pt>
                  <c:pt idx="2">
                    <c:v>6.8392978333292304E-2</c:v>
                  </c:pt>
                  <c:pt idx="3">
                    <c:v>8.9177639084041499E-2</c:v>
                  </c:pt>
                  <c:pt idx="4">
                    <c:v>7.7576346671141605E-2</c:v>
                  </c:pt>
                </c:numCache>
              </c:numRef>
            </c:minus>
          </c:errBars>
          <c:val>
            <c:numRef>
              <c:f>yhteenvedot!$B$3:$B$7</c:f>
              <c:numCache>
                <c:formatCode>General</c:formatCode>
                <c:ptCount val="5"/>
                <c:pt idx="0">
                  <c:v>0.70239794137306699</c:v>
                </c:pt>
                <c:pt idx="1">
                  <c:v>0.72528081581998904</c:v>
                </c:pt>
                <c:pt idx="2">
                  <c:v>0.72552501937885805</c:v>
                </c:pt>
                <c:pt idx="3">
                  <c:v>0.70613958228707197</c:v>
                </c:pt>
                <c:pt idx="4">
                  <c:v>0.73177834314575096</c:v>
                </c:pt>
              </c:numCache>
            </c:numRef>
          </c:val>
        </c:ser>
        <c:ser>
          <c:idx val="1"/>
          <c:order val="1"/>
          <c:invertIfNegative val="0"/>
          <c:errBars>
            <c:errBarType val="both"/>
            <c:errValType val="cust"/>
            <c:noEndCap val="0"/>
            <c:plus>
              <c:numRef>
                <c:f>yhteenvedot!$G$3:$G$7</c:f>
                <c:numCache>
                  <c:formatCode>General</c:formatCode>
                  <c:ptCount val="5"/>
                  <c:pt idx="0">
                    <c:v>9.5824500702583804E-2</c:v>
                  </c:pt>
                  <c:pt idx="1">
                    <c:v>6.0693742742672398E-2</c:v>
                  </c:pt>
                  <c:pt idx="2">
                    <c:v>6.4850352425195004E-2</c:v>
                  </c:pt>
                  <c:pt idx="3">
                    <c:v>7.9807496540117803E-2</c:v>
                  </c:pt>
                  <c:pt idx="4">
                    <c:v>5.8655547145827602E-2</c:v>
                  </c:pt>
                </c:numCache>
              </c:numRef>
            </c:plus>
            <c:minus>
              <c:numRef>
                <c:f>yhteenvedot!$G$3:$G$7</c:f>
                <c:numCache>
                  <c:formatCode>General</c:formatCode>
                  <c:ptCount val="5"/>
                  <c:pt idx="0">
                    <c:v>9.5824500702583804E-2</c:v>
                  </c:pt>
                  <c:pt idx="1">
                    <c:v>6.0693742742672398E-2</c:v>
                  </c:pt>
                  <c:pt idx="2">
                    <c:v>6.4850352425195004E-2</c:v>
                  </c:pt>
                  <c:pt idx="3">
                    <c:v>7.9807496540117803E-2</c:v>
                  </c:pt>
                  <c:pt idx="4">
                    <c:v>5.8655547145827602E-2</c:v>
                  </c:pt>
                </c:numCache>
              </c:numRef>
            </c:minus>
          </c:errBars>
          <c:val>
            <c:numRef>
              <c:f>yhteenvedot!$C$3:$C$7</c:f>
              <c:numCache>
                <c:formatCode>General</c:formatCode>
                <c:ptCount val="5"/>
                <c:pt idx="0">
                  <c:v>0.67606828531895302</c:v>
                </c:pt>
                <c:pt idx="1">
                  <c:v>0.67772826201040404</c:v>
                </c:pt>
                <c:pt idx="2">
                  <c:v>0.69079122840139895</c:v>
                </c:pt>
                <c:pt idx="3">
                  <c:v>0.68235480137925297</c:v>
                </c:pt>
                <c:pt idx="4">
                  <c:v>0.70259171965691802</c:v>
                </c:pt>
              </c:numCache>
            </c:numRef>
          </c:val>
        </c:ser>
        <c:ser>
          <c:idx val="2"/>
          <c:order val="2"/>
          <c:invertIfNegative val="0"/>
          <c:errBars>
            <c:errBarType val="both"/>
            <c:errValType val="cust"/>
            <c:noEndCap val="0"/>
            <c:plus>
              <c:numRef>
                <c:f>yhteenvedot!$H$3:$H$7</c:f>
                <c:numCache>
                  <c:formatCode>General</c:formatCode>
                  <c:ptCount val="5"/>
                  <c:pt idx="0">
                    <c:v>8.7115338626720495E-2</c:v>
                  </c:pt>
                  <c:pt idx="1">
                    <c:v>5.2381324864728102E-2</c:v>
                  </c:pt>
                  <c:pt idx="2">
                    <c:v>7.2179407638951296E-2</c:v>
                  </c:pt>
                  <c:pt idx="3">
                    <c:v>9.7438031792455998E-2</c:v>
                  </c:pt>
                  <c:pt idx="4">
                    <c:v>6.9626588425119998E-2</c:v>
                  </c:pt>
                </c:numCache>
              </c:numRef>
            </c:plus>
            <c:minus>
              <c:numRef>
                <c:f>yhteenvedot!$H$3:$H$7</c:f>
                <c:numCache>
                  <c:formatCode>General</c:formatCode>
                  <c:ptCount val="5"/>
                  <c:pt idx="0">
                    <c:v>8.7115338626720495E-2</c:v>
                  </c:pt>
                  <c:pt idx="1">
                    <c:v>5.2381324864728102E-2</c:v>
                  </c:pt>
                  <c:pt idx="2">
                    <c:v>7.2179407638951296E-2</c:v>
                  </c:pt>
                  <c:pt idx="3">
                    <c:v>9.7438031792455998E-2</c:v>
                  </c:pt>
                  <c:pt idx="4">
                    <c:v>6.9626588425119998E-2</c:v>
                  </c:pt>
                </c:numCache>
              </c:numRef>
            </c:minus>
          </c:errBars>
          <c:val>
            <c:numRef>
              <c:f>yhteenvedot!$D$3:$D$7</c:f>
              <c:numCache>
                <c:formatCode>General</c:formatCode>
                <c:ptCount val="5"/>
                <c:pt idx="0">
                  <c:v>0.71279510339553098</c:v>
                </c:pt>
                <c:pt idx="1">
                  <c:v>0.71306476847450995</c:v>
                </c:pt>
                <c:pt idx="2">
                  <c:v>0.71635625891062904</c:v>
                </c:pt>
                <c:pt idx="3">
                  <c:v>0.72364226224578598</c:v>
                </c:pt>
                <c:pt idx="4">
                  <c:v>0.71672566792905501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30656"/>
        <c:axId val="45432192"/>
      </c:barChart>
      <c:catAx>
        <c:axId val="4543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5432192"/>
        <c:crosses val="autoZero"/>
        <c:auto val="1"/>
        <c:lblAlgn val="ctr"/>
        <c:lblOffset val="100"/>
        <c:noMultiLvlLbl val="0"/>
      </c:catAx>
      <c:valAx>
        <c:axId val="45432192"/>
        <c:scaling>
          <c:orientation val="minMax"/>
          <c:min val="0.4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fi-FI" dirty="0" smtClean="0"/>
                  <a:t>kuntokerroin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3.43479205862307E-2"/>
              <c:y val="7.59001827819602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43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invertIfNegative val="0"/>
          <c:val>
            <c:numRef>
              <c:f>yhteenvedot!$E$3:$E$7</c:f>
              <c:numCache>
                <c:formatCode>General</c:formatCode>
                <c:ptCount val="5"/>
                <c:pt idx="0">
                  <c:v>24</c:v>
                </c:pt>
                <c:pt idx="1">
                  <c:v>19</c:v>
                </c:pt>
                <c:pt idx="2">
                  <c:v>13</c:v>
                </c:pt>
                <c:pt idx="3">
                  <c:v>10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48576"/>
        <c:axId val="45467136"/>
      </c:barChart>
      <c:catAx>
        <c:axId val="4544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koukutusluokat</a:t>
                </a:r>
              </a:p>
            </c:rich>
          </c:tx>
          <c:overlay val="0"/>
        </c:title>
        <c:majorTickMark val="out"/>
        <c:minorTickMark val="none"/>
        <c:tickLblPos val="nextTo"/>
        <c:crossAx val="45467136"/>
        <c:crosses val="autoZero"/>
        <c:auto val="1"/>
        <c:lblAlgn val="ctr"/>
        <c:lblOffset val="100"/>
        <c:noMultiLvlLbl val="0"/>
      </c:catAx>
      <c:valAx>
        <c:axId val="454671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44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Verenvuoto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yhteenvedot!$F$11:$F$13</c:f>
                <c:numCache>
                  <c:formatCode>General</c:formatCode>
                  <c:ptCount val="3"/>
                  <c:pt idx="0">
                    <c:v>8.0839113007729196E-2</c:v>
                  </c:pt>
                  <c:pt idx="1">
                    <c:v>5.3992018598380501E-2</c:v>
                  </c:pt>
                  <c:pt idx="2">
                    <c:v>7.8802817252231497E-2</c:v>
                  </c:pt>
                </c:numCache>
              </c:numRef>
            </c:plus>
            <c:minus>
              <c:numRef>
                <c:f>yhteenvedot!$F$11:$F$13</c:f>
                <c:numCache>
                  <c:formatCode>General</c:formatCode>
                  <c:ptCount val="3"/>
                  <c:pt idx="0">
                    <c:v>8.0839113007729196E-2</c:v>
                  </c:pt>
                  <c:pt idx="1">
                    <c:v>5.3992018598380501E-2</c:v>
                  </c:pt>
                  <c:pt idx="2">
                    <c:v>7.8802817252231497E-2</c:v>
                  </c:pt>
                </c:numCache>
              </c:numRef>
            </c:minus>
          </c:errBars>
          <c:cat>
            <c:strRef>
              <c:f>yhteenvedot!$A$11:$A$13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2+3</c:v>
                </c:pt>
              </c:strCache>
            </c:strRef>
          </c:cat>
          <c:val>
            <c:numRef>
              <c:f>yhteenvedot!$B$11:$B$13</c:f>
              <c:numCache>
                <c:formatCode>General</c:formatCode>
                <c:ptCount val="3"/>
                <c:pt idx="0">
                  <c:v>0.730460231568276</c:v>
                </c:pt>
                <c:pt idx="1">
                  <c:v>0.77402006818091396</c:v>
                </c:pt>
                <c:pt idx="2">
                  <c:v>0.73760530008418701</c:v>
                </c:pt>
              </c:numCache>
            </c:numRef>
          </c:val>
        </c:ser>
        <c:ser>
          <c:idx val="1"/>
          <c:order val="1"/>
          <c:invertIfNegative val="0"/>
          <c:errBars>
            <c:errBarType val="both"/>
            <c:errValType val="cust"/>
            <c:noEndCap val="0"/>
            <c:plus>
              <c:numRef>
                <c:f>yhteenvedot!$G$11:$G$13</c:f>
                <c:numCache>
                  <c:formatCode>General</c:formatCode>
                  <c:ptCount val="3"/>
                  <c:pt idx="0">
                    <c:v>6.56611094945838E-2</c:v>
                  </c:pt>
                  <c:pt idx="1">
                    <c:v>3.8746507789167002E-2</c:v>
                  </c:pt>
                  <c:pt idx="2">
                    <c:v>5.2845923890654498E-2</c:v>
                  </c:pt>
                </c:numCache>
              </c:numRef>
            </c:plus>
            <c:minus>
              <c:numRef>
                <c:f>yhteenvedot!$G$11:$G$13</c:f>
                <c:numCache>
                  <c:formatCode>General</c:formatCode>
                  <c:ptCount val="3"/>
                  <c:pt idx="0">
                    <c:v>6.56611094945838E-2</c:v>
                  </c:pt>
                  <c:pt idx="1">
                    <c:v>3.8746507789167002E-2</c:v>
                  </c:pt>
                  <c:pt idx="2">
                    <c:v>5.2845923890654498E-2</c:v>
                  </c:pt>
                </c:numCache>
              </c:numRef>
            </c:minus>
          </c:errBars>
          <c:cat>
            <c:strRef>
              <c:f>yhteenvedot!$A$11:$A$13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2+3</c:v>
                </c:pt>
              </c:strCache>
            </c:strRef>
          </c:cat>
          <c:val>
            <c:numRef>
              <c:f>yhteenvedot!$C$11:$C$13</c:f>
              <c:numCache>
                <c:formatCode>General</c:formatCode>
                <c:ptCount val="3"/>
                <c:pt idx="0">
                  <c:v>0.68783359924513399</c:v>
                </c:pt>
                <c:pt idx="1">
                  <c:v>0.70773520816848301</c:v>
                </c:pt>
                <c:pt idx="2">
                  <c:v>0.71521681926101399</c:v>
                </c:pt>
              </c:numCache>
            </c:numRef>
          </c:val>
        </c:ser>
        <c:ser>
          <c:idx val="2"/>
          <c:order val="2"/>
          <c:invertIfNegative val="0"/>
          <c:errBars>
            <c:errBarType val="both"/>
            <c:errValType val="cust"/>
            <c:noEndCap val="0"/>
            <c:plus>
              <c:numRef>
                <c:f>yhteenvedot!$H$11:$H$13</c:f>
                <c:numCache>
                  <c:formatCode>General</c:formatCode>
                  <c:ptCount val="3"/>
                  <c:pt idx="0">
                    <c:v>7.1566824586794503E-2</c:v>
                  </c:pt>
                  <c:pt idx="1">
                    <c:v>7.9575263014783196E-2</c:v>
                  </c:pt>
                  <c:pt idx="2">
                    <c:v>5.7868510360240898E-2</c:v>
                  </c:pt>
                </c:numCache>
              </c:numRef>
            </c:plus>
            <c:minus>
              <c:numRef>
                <c:f>yhteenvedot!$H$11:$H$13</c:f>
                <c:numCache>
                  <c:formatCode>General</c:formatCode>
                  <c:ptCount val="3"/>
                  <c:pt idx="0">
                    <c:v>7.1566824586794503E-2</c:v>
                  </c:pt>
                  <c:pt idx="1">
                    <c:v>7.9575263014783196E-2</c:v>
                  </c:pt>
                  <c:pt idx="2">
                    <c:v>5.7868510360240898E-2</c:v>
                  </c:pt>
                </c:numCache>
              </c:numRef>
            </c:minus>
          </c:errBars>
          <c:cat>
            <c:strRef>
              <c:f>yhteenvedot!$A$11:$A$13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2+3</c:v>
                </c:pt>
              </c:strCache>
            </c:strRef>
          </c:cat>
          <c:val>
            <c:numRef>
              <c:f>yhteenvedot!$D$11:$D$13</c:f>
              <c:numCache>
                <c:formatCode>General</c:formatCode>
                <c:ptCount val="3"/>
                <c:pt idx="0">
                  <c:v>0.71319227903823101</c:v>
                </c:pt>
                <c:pt idx="1">
                  <c:v>0.78195024936841595</c:v>
                </c:pt>
                <c:pt idx="2">
                  <c:v>0.74648006915492304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84896"/>
        <c:axId val="79990784"/>
      </c:barChart>
      <c:catAx>
        <c:axId val="7998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79990784"/>
        <c:crosses val="autoZero"/>
        <c:auto val="1"/>
        <c:lblAlgn val="ctr"/>
        <c:lblOffset val="100"/>
        <c:noMultiLvlLbl val="0"/>
      </c:catAx>
      <c:valAx>
        <c:axId val="799907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fi-FI" dirty="0" smtClean="0"/>
                  <a:t>Kuntokerroin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3.43479205862307E-2"/>
              <c:y val="0.118579640192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98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yhteenvedot!$E$10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yhteenvedot!$A$11:$A$13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2+3</c:v>
                </c:pt>
              </c:strCache>
            </c:strRef>
          </c:cat>
          <c:val>
            <c:numRef>
              <c:f>yhteenvedot!$E$11:$E$13</c:f>
              <c:numCache>
                <c:formatCode>General</c:formatCode>
                <c:ptCount val="3"/>
                <c:pt idx="0">
                  <c:v>45</c:v>
                </c:pt>
                <c:pt idx="1">
                  <c:v>4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15360"/>
        <c:axId val="80017280"/>
      </c:barChart>
      <c:catAx>
        <c:axId val="8001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Koukutusluokat</a:t>
                </a:r>
              </a:p>
            </c:rich>
          </c:tx>
          <c:overlay val="0"/>
        </c:title>
        <c:majorTickMark val="out"/>
        <c:minorTickMark val="none"/>
        <c:tickLblPos val="nextTo"/>
        <c:crossAx val="80017280"/>
        <c:crosses val="autoZero"/>
        <c:auto val="1"/>
        <c:lblAlgn val="ctr"/>
        <c:lblOffset val="100"/>
        <c:noMultiLvlLbl val="0"/>
      </c:catAx>
      <c:valAx>
        <c:axId val="800172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dirty="0" smtClean="0"/>
                  <a:t>N</a:t>
                </a:r>
                <a:endParaRPr lang="fi-FI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001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kertymä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yhteenvedot!$F$42:$F$44</c:f>
                <c:numCache>
                  <c:formatCode>General</c:formatCode>
                  <c:ptCount val="3"/>
                  <c:pt idx="0">
                    <c:v>0.11229778360150899</c:v>
                  </c:pt>
                  <c:pt idx="1">
                    <c:v>0.10343761698157999</c:v>
                  </c:pt>
                  <c:pt idx="2">
                    <c:v>7.7568518479525006E-2</c:v>
                  </c:pt>
                </c:numCache>
              </c:numRef>
            </c:plus>
            <c:minus>
              <c:numRef>
                <c:f>yhteenvedot!$F$42:$F$44</c:f>
                <c:numCache>
                  <c:formatCode>General</c:formatCode>
                  <c:ptCount val="3"/>
                  <c:pt idx="0">
                    <c:v>0.11229778360150899</c:v>
                  </c:pt>
                  <c:pt idx="1">
                    <c:v>0.10343761698157999</c:v>
                  </c:pt>
                  <c:pt idx="2">
                    <c:v>7.7568518479525006E-2</c:v>
                  </c:pt>
                </c:numCache>
              </c:numRef>
            </c:minus>
          </c:errBars>
          <c:cat>
            <c:strRef>
              <c:f>yhteenvedot!$A$42:$A$44</c:f>
              <c:strCache>
                <c:ptCount val="3"/>
                <c:pt idx="0">
                  <c:v>3-8</c:v>
                </c:pt>
                <c:pt idx="1">
                  <c:v>8-12</c:v>
                </c:pt>
                <c:pt idx="2">
                  <c:v>12-16</c:v>
                </c:pt>
              </c:strCache>
            </c:strRef>
          </c:cat>
          <c:val>
            <c:numRef>
              <c:f>yhteenvedot!$B$42:$B$44</c:f>
              <c:numCache>
                <c:formatCode>General</c:formatCode>
                <c:ptCount val="3"/>
                <c:pt idx="0">
                  <c:v>0.69305157627111003</c:v>
                </c:pt>
                <c:pt idx="1">
                  <c:v>0.71636068722327895</c:v>
                </c:pt>
                <c:pt idx="2">
                  <c:v>0.74656267608963001</c:v>
                </c:pt>
              </c:numCache>
            </c:numRef>
          </c:val>
        </c:ser>
        <c:ser>
          <c:idx val="1"/>
          <c:order val="1"/>
          <c:invertIfNegative val="0"/>
          <c:errBars>
            <c:errBarType val="both"/>
            <c:errValType val="cust"/>
            <c:noEndCap val="0"/>
            <c:plus>
              <c:numRef>
                <c:f>yhteenvedot!$G$42:$G$44</c:f>
                <c:numCache>
                  <c:formatCode>General</c:formatCode>
                  <c:ptCount val="3"/>
                  <c:pt idx="0">
                    <c:v>7.4188200300307997E-2</c:v>
                  </c:pt>
                  <c:pt idx="1">
                    <c:v>8.6005150078578896E-2</c:v>
                  </c:pt>
                  <c:pt idx="2">
                    <c:v>7.06548955674728E-2</c:v>
                  </c:pt>
                </c:numCache>
              </c:numRef>
            </c:plus>
            <c:minus>
              <c:numRef>
                <c:f>yhteenvedot!$G$42:$G$44</c:f>
                <c:numCache>
                  <c:formatCode>General</c:formatCode>
                  <c:ptCount val="3"/>
                  <c:pt idx="0">
                    <c:v>7.4188200300307997E-2</c:v>
                  </c:pt>
                  <c:pt idx="1">
                    <c:v>8.6005150078578896E-2</c:v>
                  </c:pt>
                  <c:pt idx="2">
                    <c:v>7.06548955674728E-2</c:v>
                  </c:pt>
                </c:numCache>
              </c:numRef>
            </c:minus>
          </c:errBars>
          <c:cat>
            <c:strRef>
              <c:f>yhteenvedot!$A$42:$A$44</c:f>
              <c:strCache>
                <c:ptCount val="3"/>
                <c:pt idx="0">
                  <c:v>3-8</c:v>
                </c:pt>
                <c:pt idx="1">
                  <c:v>8-12</c:v>
                </c:pt>
                <c:pt idx="2">
                  <c:v>12-16</c:v>
                </c:pt>
              </c:strCache>
            </c:strRef>
          </c:cat>
          <c:val>
            <c:numRef>
              <c:f>yhteenvedot!$C$42:$C$44</c:f>
              <c:numCache>
                <c:formatCode>General</c:formatCode>
                <c:ptCount val="3"/>
                <c:pt idx="0">
                  <c:v>0.66020257391965798</c:v>
                </c:pt>
                <c:pt idx="1">
                  <c:v>0.67769223689666602</c:v>
                </c:pt>
                <c:pt idx="2">
                  <c:v>0.73311504384356196</c:v>
                </c:pt>
              </c:numCache>
            </c:numRef>
          </c:val>
        </c:ser>
        <c:ser>
          <c:idx val="2"/>
          <c:order val="2"/>
          <c:invertIfNegative val="0"/>
          <c:errBars>
            <c:errBarType val="both"/>
            <c:errValType val="cust"/>
            <c:noEndCap val="0"/>
            <c:plus>
              <c:numRef>
                <c:f>yhteenvedot!$H$42:$H$44</c:f>
                <c:numCache>
                  <c:formatCode>General</c:formatCode>
                  <c:ptCount val="3"/>
                  <c:pt idx="0">
                    <c:v>6.9769022822909393E-2</c:v>
                  </c:pt>
                  <c:pt idx="1">
                    <c:v>7.1733080090901499E-2</c:v>
                  </c:pt>
                  <c:pt idx="2">
                    <c:v>8.7276031060388698E-2</c:v>
                  </c:pt>
                </c:numCache>
              </c:numRef>
            </c:plus>
            <c:minus>
              <c:numRef>
                <c:f>yhteenvedot!$H$42:$H$44</c:f>
                <c:numCache>
                  <c:formatCode>General</c:formatCode>
                  <c:ptCount val="3"/>
                  <c:pt idx="0">
                    <c:v>6.9769022822909393E-2</c:v>
                  </c:pt>
                  <c:pt idx="1">
                    <c:v>7.1733080090901499E-2</c:v>
                  </c:pt>
                  <c:pt idx="2">
                    <c:v>8.7276031060388698E-2</c:v>
                  </c:pt>
                </c:numCache>
              </c:numRef>
            </c:minus>
          </c:errBars>
          <c:cat>
            <c:strRef>
              <c:f>yhteenvedot!$A$42:$A$44</c:f>
              <c:strCache>
                <c:ptCount val="3"/>
                <c:pt idx="0">
                  <c:v>3-8</c:v>
                </c:pt>
                <c:pt idx="1">
                  <c:v>8-12</c:v>
                </c:pt>
                <c:pt idx="2">
                  <c:v>12-16</c:v>
                </c:pt>
              </c:strCache>
            </c:strRef>
          </c:cat>
          <c:val>
            <c:numRef>
              <c:f>yhteenvedot!$D$42:$D$44</c:f>
              <c:numCache>
                <c:formatCode>General</c:formatCode>
                <c:ptCount val="3"/>
                <c:pt idx="0">
                  <c:v>0.67682166911675801</c:v>
                </c:pt>
                <c:pt idx="1">
                  <c:v>0.71993800313793899</c:v>
                </c:pt>
                <c:pt idx="2">
                  <c:v>0.75215543972323695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76352"/>
        <c:axId val="80677888"/>
      </c:barChart>
      <c:catAx>
        <c:axId val="8067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80677888"/>
        <c:crosses val="autoZero"/>
        <c:auto val="1"/>
        <c:lblAlgn val="ctr"/>
        <c:lblOffset val="100"/>
        <c:noMultiLvlLbl val="0"/>
      </c:catAx>
      <c:valAx>
        <c:axId val="80677888"/>
        <c:scaling>
          <c:orientation val="minMax"/>
          <c:max val="0.9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7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yhteenvedot!$A$42:$A$44</c:f>
              <c:strCache>
                <c:ptCount val="3"/>
                <c:pt idx="0">
                  <c:v>3-8</c:v>
                </c:pt>
                <c:pt idx="1">
                  <c:v>8-12</c:v>
                </c:pt>
                <c:pt idx="2">
                  <c:v>12-16</c:v>
                </c:pt>
              </c:strCache>
            </c:strRef>
          </c:cat>
          <c:val>
            <c:numRef>
              <c:f>yhteenvedot!$E$42:$E$44</c:f>
              <c:numCache>
                <c:formatCode>General</c:formatCode>
                <c:ptCount val="3"/>
                <c:pt idx="0">
                  <c:v>16</c:v>
                </c:pt>
                <c:pt idx="1">
                  <c:v>28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89792"/>
        <c:axId val="80712448"/>
      </c:barChart>
      <c:catAx>
        <c:axId val="806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Pisteet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yht</a:t>
                </a:r>
                <a:r>
                  <a:rPr lang="en-US" dirty="0" smtClean="0"/>
                  <a:t>.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80712448"/>
        <c:crosses val="autoZero"/>
        <c:auto val="1"/>
        <c:lblAlgn val="ctr"/>
        <c:lblOffset val="100"/>
        <c:noMultiLvlLbl val="0"/>
      </c:catAx>
      <c:valAx>
        <c:axId val="807124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68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0.41042</cdr:x>
      <cdr:y>0.04861</cdr:y>
    </cdr:from>
    <cdr:to>
      <cdr:x>0.66458</cdr:x>
      <cdr:y>0.11806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1876425" y="133350"/>
          <a:ext cx="11620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8E332-CC88-4F69-B530-D7E8BF69F771}" type="datetimeFigureOut">
              <a:rPr lang="fi-FI" smtClean="0"/>
              <a:pPr/>
              <a:t>16.09.2014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A346-1212-4D6A-B5BF-1064D41C0E6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60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9984-F65C-4859-A124-C2CDCA63467E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54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C05E-04AB-4D27-8634-4369BF85A270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05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5734-EF9B-4958-A912-F6799EDD71C7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20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1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532-5527-43DB-98A2-1D1B2C7F0B8C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7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4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8AE2-D7D6-4707-9309-98CBA59DDCA1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04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36F3-9545-4618-BDA6-EC4D3B4B8FC8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1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2746-1472-416D-AD63-BDFB539EB5A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2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ACEC-0910-41F5-8B54-904FB7237E6B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3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147B-CC8C-48D0-809A-5B48F47E17EE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55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B8E8-D6B3-43FF-9289-34FF2F1CA2B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85D-53A9-4016-B508-967FCAB2F1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23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eemu.koski@kvvy.f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Pyyntitapahtuman vaikutus hauen </a:t>
            </a:r>
            <a:r>
              <a:rPr lang="fi-FI" i="1" dirty="0" smtClean="0"/>
              <a:t>(</a:t>
            </a:r>
            <a:r>
              <a:rPr lang="fi-FI" i="1" dirty="0" err="1" smtClean="0"/>
              <a:t>Esox</a:t>
            </a:r>
            <a:r>
              <a:rPr lang="fi-FI" i="1" dirty="0" smtClean="0"/>
              <a:t> </a:t>
            </a:r>
            <a:r>
              <a:rPr lang="fi-FI" i="1" dirty="0" err="1" smtClean="0"/>
              <a:t>lucius</a:t>
            </a:r>
            <a:r>
              <a:rPr lang="fi-FI" i="1" dirty="0" smtClean="0"/>
              <a:t>) </a:t>
            </a:r>
            <a:r>
              <a:rPr lang="fi-FI" dirty="0" smtClean="0"/>
              <a:t>elinkelpoisuuteen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Teemu Koski</a:t>
            </a:r>
          </a:p>
          <a:p>
            <a:r>
              <a:rPr lang="fi-FI" dirty="0" smtClean="0"/>
              <a:t>Suomen Haukiseura</a:t>
            </a:r>
          </a:p>
          <a:p>
            <a:r>
              <a:rPr lang="fi-FI" dirty="0" smtClean="0"/>
              <a:t>Vaasa</a:t>
            </a:r>
          </a:p>
          <a:p>
            <a:r>
              <a:rPr lang="fi-FI" dirty="0" smtClean="0"/>
              <a:t>28.9.2014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0609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Verenvuoto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980729"/>
            <a:ext cx="4038600" cy="3528392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Mitattiin asteikolla 0-3</a:t>
            </a:r>
          </a:p>
          <a:p>
            <a:r>
              <a:rPr lang="fi-FI" dirty="0" smtClean="0"/>
              <a:t>Luokissa 2 ja 3 verenvuoto kiduksista</a:t>
            </a:r>
          </a:p>
          <a:p>
            <a:r>
              <a:rPr lang="fi-FI" dirty="0" smtClean="0"/>
              <a:t>Kolmella kalalla oli koukku kidusten yhtymäkohdassa ja verenvuoto erittäin voimakasta</a:t>
            </a:r>
          </a:p>
          <a:p>
            <a:pPr lvl="1"/>
            <a:r>
              <a:rPr lang="fi-FI" dirty="0" smtClean="0"/>
              <a:t>Näistä yksi kuoli </a:t>
            </a:r>
          </a:p>
          <a:p>
            <a:r>
              <a:rPr lang="fi-FI" dirty="0" smtClean="0"/>
              <a:t>Kolmelta kalalta katkesi kiduskaari</a:t>
            </a:r>
          </a:p>
          <a:p>
            <a:pPr lvl="1"/>
            <a:r>
              <a:rPr lang="fi-FI" dirty="0" smtClean="0"/>
              <a:t>Yksikään näistä kaloista ei kuollut</a:t>
            </a:r>
          </a:p>
        </p:txBody>
      </p:sp>
      <p:graphicFrame>
        <p:nvGraphicFramePr>
          <p:cNvPr id="12" name="Sisällön paikkamerkk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6142441"/>
              </p:ext>
            </p:extLst>
          </p:nvPr>
        </p:nvGraphicFramePr>
        <p:xfrm>
          <a:off x="4357686" y="332656"/>
          <a:ext cx="4281518" cy="366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10</a:t>
            </a:fld>
            <a:endParaRPr lang="fi-FI"/>
          </a:p>
        </p:txBody>
      </p:sp>
      <p:graphicFrame>
        <p:nvGraphicFramePr>
          <p:cNvPr id="13" name="Kaavio 12"/>
          <p:cNvGraphicFramePr/>
          <p:nvPr>
            <p:extLst>
              <p:ext uri="{D42A27DB-BD31-4B8C-83A1-F6EECF244321}">
                <p14:modId xmlns:p14="http://schemas.microsoft.com/office/powerpoint/2010/main" val="3752965411"/>
              </p:ext>
            </p:extLst>
          </p:nvPr>
        </p:nvGraphicFramePr>
        <p:xfrm>
          <a:off x="4355976" y="3786190"/>
          <a:ext cx="4430866" cy="252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Kuva 3" descr="Pääsiäinen 01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1127"/>
            <a:ext cx="1734319" cy="177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Käsittely ja ilma-altistus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Käsittelyn sujuvuus arvioitiin asteikolla 1-3</a:t>
            </a:r>
          </a:p>
          <a:p>
            <a:r>
              <a:rPr lang="fi-FI" dirty="0" smtClean="0"/>
              <a:t>Suurin osa kaloista luokassa 1</a:t>
            </a:r>
          </a:p>
          <a:p>
            <a:r>
              <a:rPr lang="fi-FI" dirty="0" smtClean="0"/>
              <a:t>Käsittelyllä ei havaittu olevan vaikutusta kalan kuntoon tai kuntokertoimeen.</a:t>
            </a:r>
          </a:p>
          <a:p>
            <a:r>
              <a:rPr lang="fi-FI" dirty="0" smtClean="0"/>
              <a:t>Toistuvasta käsittelystä huolimatta </a:t>
            </a:r>
            <a:r>
              <a:rPr lang="fi-FI" dirty="0"/>
              <a:t>kaloilla ei havaittu vaurioita limakalvossa </a:t>
            </a:r>
            <a:r>
              <a:rPr lang="fi-FI" dirty="0" smtClean="0"/>
              <a:t>tai vesihometta edes lämpimän veden aikaan (15-22˚C)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Ilma-altistus = aika, jonka kala oli pois vedestä</a:t>
            </a:r>
          </a:p>
          <a:p>
            <a:r>
              <a:rPr lang="fi-FI" dirty="0" smtClean="0"/>
              <a:t>Kesto osoittautui hankalaksi mitata ja se arvioitiin minuutin tarkkuudella</a:t>
            </a:r>
          </a:p>
          <a:p>
            <a:r>
              <a:rPr lang="fi-FI" dirty="0" smtClean="0"/>
              <a:t>Ilma-altistus kesti tyypillisesti 1-3min. (</a:t>
            </a:r>
            <a:r>
              <a:rPr lang="fi-FI" dirty="0" err="1" smtClean="0"/>
              <a:t>maks</a:t>
            </a:r>
            <a:r>
              <a:rPr lang="fi-FI" dirty="0" smtClean="0"/>
              <a:t>. 6 min.)</a:t>
            </a:r>
          </a:p>
          <a:p>
            <a:r>
              <a:rPr lang="fi-FI" dirty="0" smtClean="0"/>
              <a:t>Ilma-altistuksen kestolla ei havaittu olevan vaikutusta kalan kuntoon tai kuntokertoimeen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Teemu Koski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Rasitteiden summa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Koukutuksen, verenvuodon, käsittelyn ja ilma-altistusajan summa</a:t>
            </a:r>
          </a:p>
          <a:p>
            <a:r>
              <a:rPr lang="fi-FI" dirty="0" smtClean="0"/>
              <a:t>Edes kokonaisrasituksen kasvu ei näy kalan kunnon heikentymisenä</a:t>
            </a:r>
          </a:p>
          <a:p>
            <a:pPr lvl="1"/>
            <a:r>
              <a:rPr lang="fi-FI" dirty="0" smtClean="0"/>
              <a:t>Tulokset päinvastaisia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1460393"/>
              </p:ext>
            </p:extLst>
          </p:nvPr>
        </p:nvGraphicFramePr>
        <p:xfrm>
          <a:off x="4644008" y="188640"/>
          <a:ext cx="4067204" cy="31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12</a:t>
            </a:fld>
            <a:endParaRPr lang="fi-FI"/>
          </a:p>
        </p:txBody>
      </p:sp>
      <p:graphicFrame>
        <p:nvGraphicFramePr>
          <p:cNvPr id="9" name="Kaavio 8"/>
          <p:cNvGraphicFramePr/>
          <p:nvPr>
            <p:extLst>
              <p:ext uri="{D42A27DB-BD31-4B8C-83A1-F6EECF244321}">
                <p14:modId xmlns:p14="http://schemas.microsoft.com/office/powerpoint/2010/main" val="201336216"/>
              </p:ext>
            </p:extLst>
          </p:nvPr>
        </p:nvGraphicFramePr>
        <p:xfrm>
          <a:off x="4500562" y="3429000"/>
          <a:ext cx="421484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Normaalista poikkeavat kalat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Yhdeksän kalan kuntokerroin laski merkittävästi myös toisen ja kolmannen mittauskerran välillä</a:t>
            </a:r>
          </a:p>
          <a:p>
            <a:r>
              <a:rPr lang="fi-FI" dirty="0" smtClean="0"/>
              <a:t>Viiden kalan kohdalla selitys löytyi allasolosuhteista. Mm. kalat laskivat mädin altaaseen mittauskertojen välillä</a:t>
            </a:r>
          </a:p>
          <a:p>
            <a:r>
              <a:rPr lang="fi-FI" dirty="0" smtClean="0"/>
              <a:t>Kahdelta kaloista kiduskaari oli katkennut</a:t>
            </a:r>
          </a:p>
          <a:p>
            <a:r>
              <a:rPr lang="fi-FI" dirty="0" smtClean="0"/>
              <a:t>Yhdellä voimakas verenvuoto kidusten yhtymäkohdasta</a:t>
            </a:r>
          </a:p>
          <a:p>
            <a:r>
              <a:rPr lang="fi-FI" dirty="0" smtClean="0"/>
              <a:t>Yksi kala oli huonokuntoinen jo pyyntihetkellä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fi-FI" dirty="0" smtClean="0"/>
              <a:t>Case ”Kuikelo”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485740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Marraskuussa 2006 saatu 110cm/5,2kg</a:t>
            </a:r>
          </a:p>
          <a:p>
            <a:pPr lvl="1"/>
            <a:r>
              <a:rPr lang="fi-FI" dirty="0" smtClean="0"/>
              <a:t>Normaalisti tuohon aikaan n. 10-11 kg</a:t>
            </a:r>
            <a:endParaRPr lang="fi-FI" dirty="0"/>
          </a:p>
          <a:p>
            <a:r>
              <a:rPr lang="fi-FI" dirty="0" smtClean="0"/>
              <a:t>Pahoja nielurankavammoja</a:t>
            </a:r>
          </a:p>
          <a:p>
            <a:pPr lvl="1"/>
            <a:r>
              <a:rPr lang="fi-FI" dirty="0" smtClean="0"/>
              <a:t>Vaikuttaisi syntyneen edellisellä pyyntikerralla ns. </a:t>
            </a:r>
            <a:r>
              <a:rPr lang="fi-FI" dirty="0" err="1"/>
              <a:t>l</a:t>
            </a:r>
            <a:r>
              <a:rPr lang="fi-FI" dirty="0" err="1" smtClean="0"/>
              <a:t>ip-lock-otteessa</a:t>
            </a:r>
            <a:endParaRPr lang="fi-FI" dirty="0"/>
          </a:p>
          <a:p>
            <a:r>
              <a:rPr lang="fi-FI" dirty="0" smtClean="0"/>
              <a:t>Vammat estivät saalistamisen</a:t>
            </a:r>
          </a:p>
          <a:p>
            <a:pPr lvl="1"/>
            <a:r>
              <a:rPr lang="fi-FI" dirty="0" smtClean="0"/>
              <a:t>Kalan nääntymiseen hengiltä kuluu kuukausia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7" name="Picture 2" descr="C:\Users\Tmu\Pictures\Kalakuvia 2006\10.11.2006, Hoikkis ja muuta\Hoikkis ja muuta. 023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4704"/>
            <a:ext cx="4464496" cy="3233287"/>
          </a:xfrm>
          <a:prstGeom prst="rect">
            <a:avLst/>
          </a:prstGeom>
          <a:noFill/>
        </p:spPr>
      </p:pic>
      <p:pic>
        <p:nvPicPr>
          <p:cNvPr id="9" name="Kuva 8" descr="Hoikkis ja muuta. 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445534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 descr="Hauki_MG_3933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7622"/>
          <a:stretch>
            <a:fillRect/>
          </a:stretch>
        </p:blipFill>
        <p:spPr>
          <a:xfrm>
            <a:off x="179513" y="548681"/>
            <a:ext cx="4608512" cy="2534504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Teemu 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8" name="Kuva 7" descr="Hauki_MG_3950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923929" cy="2546145"/>
          </a:xfrm>
          <a:prstGeom prst="rect">
            <a:avLst/>
          </a:prstGeom>
        </p:spPr>
      </p:pic>
      <p:pic>
        <p:nvPicPr>
          <p:cNvPr id="9" name="Kuva 8" descr="Hauki_MG_3930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74948"/>
            <a:ext cx="4608513" cy="2990356"/>
          </a:xfrm>
          <a:prstGeom prst="rect">
            <a:avLst/>
          </a:prstGeom>
        </p:spPr>
      </p:pic>
      <p:pic>
        <p:nvPicPr>
          <p:cNvPr id="10" name="Kuva 9" descr="Hauki_MG_3964-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995041" cy="2592288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4932040" y="5805264"/>
            <a:ext cx="2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Kuvat: Teppo Komulainen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41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Pyyntitapahtumasta ei aiheudu normaalikuntoiselle hauelle pysyvää haittaa</a:t>
            </a:r>
          </a:p>
          <a:p>
            <a:r>
              <a:rPr lang="fi-FI" dirty="0" smtClean="0"/>
              <a:t>Kohtalainen verenvuoto kiduslehdyköiden tai kidan alueelta ei aiheuta hauelle pitkäkestoista haittaa. </a:t>
            </a:r>
          </a:p>
          <a:p>
            <a:r>
              <a:rPr lang="fi-FI" dirty="0" smtClean="0"/>
              <a:t>Kidusvauriot ja voimakas verenvuoto kidusten tai valtimon alueelta heikentävät kalan terveyttä ainakin tilapäisesti ja voivat johtaa kalan kuolemaan</a:t>
            </a:r>
          </a:p>
          <a:p>
            <a:r>
              <a:rPr lang="fi-FI" dirty="0"/>
              <a:t>Pystynostolla ei näytä olevan haitallista vaikutusta hauen selviytymiseen pyyntitapahtumasta </a:t>
            </a:r>
          </a:p>
          <a:p>
            <a:r>
              <a:rPr lang="fi-FI" dirty="0"/>
              <a:t>Kalan rimpuilu ns. </a:t>
            </a:r>
            <a:r>
              <a:rPr lang="fi-FI" dirty="0" err="1"/>
              <a:t>lip-lock-otteessa</a:t>
            </a:r>
            <a:r>
              <a:rPr lang="fi-FI" dirty="0"/>
              <a:t> voi vaurioittaa sen </a:t>
            </a:r>
            <a:r>
              <a:rPr lang="fi-FI" dirty="0" smtClean="0"/>
              <a:t>nielurankaa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Hauen limapinta kestää ”normaalia” käsittelyä </a:t>
            </a:r>
          </a:p>
          <a:p>
            <a:r>
              <a:rPr lang="fi-FI" dirty="0" smtClean="0"/>
              <a:t>Työn tulosten perusteella ei voida osoittaa pyyntitapahtuman vaikuttavan haitallisesti normaalikuntoisen hauen elinkelpoisuuteen</a:t>
            </a:r>
          </a:p>
          <a:p>
            <a:r>
              <a:rPr lang="fi-FI" dirty="0" smtClean="0"/>
              <a:t>Jo entuudestaan heikkokuntoisen tai pyyntitapahtuman yhteydessä voimakkaasti verta vuotavan kalan selviäminen pyyntitapahtumasta on kyseenalaista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Suosituksia kalastajille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Huolellisella käsittelyllä ja valikoivaa kalastustapaa noudattaen vapautettavien kalojen kuolleisuus on hyvin lähellä nollaa</a:t>
            </a:r>
          </a:p>
          <a:p>
            <a:r>
              <a:rPr lang="fi-FI" dirty="0" smtClean="0"/>
              <a:t>Kalan nostamista yhdestä pisteestä tukien on syytä edelleen välttää</a:t>
            </a:r>
          </a:p>
          <a:p>
            <a:pPr lvl="1"/>
            <a:r>
              <a:rPr lang="fi-FI" dirty="0" smtClean="0"/>
              <a:t>Nielurangan vauriot</a:t>
            </a:r>
          </a:p>
          <a:p>
            <a:r>
              <a:rPr lang="fi-FI" dirty="0" smtClean="0"/>
              <a:t>Vähäinen verenvuoto kiduksista ei ole kalalle kohtalokas</a:t>
            </a:r>
            <a:endParaRPr lang="fi-FI" dirty="0"/>
          </a:p>
          <a:p>
            <a:pPr lvl="1"/>
            <a:r>
              <a:rPr lang="fi-FI" dirty="0" smtClean="0"/>
              <a:t>Voimakkaasti verta vuotavat kalat sen sijaan saattavat kuolla</a:t>
            </a:r>
          </a:p>
          <a:p>
            <a:r>
              <a:rPr lang="fi-FI" dirty="0" smtClean="0">
                <a:latin typeface="Calibri" charset="0"/>
              </a:rPr>
              <a:t>Pyydä ja päästä – kalastus soveltuu hyvin tueksi ylä- ja alamitoille alueilla, joilla hauen vapaa-ajankalastusta tarvitsee säädellä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8" name="Kuva 7" descr="DSC_0061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" r="2910"/>
          <a:stretch/>
        </p:blipFill>
        <p:spPr>
          <a:xfrm>
            <a:off x="4952004" y="356722"/>
            <a:ext cx="4067127" cy="5967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DSC_13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" y="17739"/>
            <a:ext cx="9144000" cy="6072153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83568" y="0"/>
            <a:ext cx="3347864" cy="980728"/>
          </a:xfrm>
        </p:spPr>
        <p:txBody>
          <a:bodyPr>
            <a:normAutofit/>
          </a:bodyPr>
          <a:lstStyle/>
          <a:p>
            <a:r>
              <a:rPr lang="fi-FI" sz="5400" dirty="0" smtClean="0">
                <a:latin typeface="Apple Chancery"/>
                <a:cs typeface="Apple Chancery"/>
              </a:rPr>
              <a:t>Kiitos</a:t>
            </a:r>
            <a:endParaRPr lang="fi-FI" sz="5400" dirty="0">
              <a:latin typeface="Apple Chancery"/>
              <a:cs typeface="Apple Chancery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331640" y="6109849"/>
            <a:ext cx="2267744" cy="720080"/>
          </a:xfrm>
        </p:spPr>
        <p:txBody>
          <a:bodyPr>
            <a:normAutofit/>
          </a:bodyPr>
          <a:lstStyle/>
          <a:p>
            <a:pPr algn="l"/>
            <a:r>
              <a:rPr lang="fi-FI" sz="1800" b="1" dirty="0" smtClean="0">
                <a:hlinkClick r:id="rId3"/>
              </a:rPr>
              <a:t>Teemu.Koski@kvvy.fi</a:t>
            </a:r>
            <a:endParaRPr lang="fi-FI" sz="1800" b="1" dirty="0" smtClean="0"/>
          </a:p>
          <a:p>
            <a:pPr algn="l"/>
            <a:r>
              <a:rPr lang="fi-FI" sz="1800" b="1" dirty="0" smtClean="0">
                <a:solidFill>
                  <a:schemeClr val="tx1"/>
                </a:solidFill>
              </a:rPr>
              <a:t>Puh. 041 5020207</a:t>
            </a:r>
            <a:endParaRPr lang="fi-FI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Opinnäytetyö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Turun ammattikorkeakoulu</a:t>
            </a:r>
          </a:p>
          <a:p>
            <a:r>
              <a:rPr lang="fi-FI" dirty="0" smtClean="0"/>
              <a:t>Kala- ja ympäristötalouden koulutusohjelma (Iktyonomi AMK)</a:t>
            </a:r>
          </a:p>
          <a:p>
            <a:r>
              <a:rPr lang="fi-FI" dirty="0" smtClean="0"/>
              <a:t>Julk. 2010</a:t>
            </a:r>
          </a:p>
          <a:p>
            <a:r>
              <a:rPr lang="fi-FI" dirty="0"/>
              <a:t>https://publications.theseus.fi/handle/10024/</a:t>
            </a:r>
            <a:r>
              <a:rPr lang="fi-FI" dirty="0" smtClean="0"/>
              <a:t>7477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0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248472" cy="1143000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86808" cy="478539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Selvittää vapavälinein tapahtuvan pyynnin vaikutuksia vapautettavaan kalaan</a:t>
            </a:r>
          </a:p>
          <a:p>
            <a:r>
              <a:rPr lang="fi-FI" dirty="0" smtClean="0"/>
              <a:t>Lyhyen aikavälin vaikutukset (verenvuoto, ilma-altistus, käsittely jne.)</a:t>
            </a:r>
          </a:p>
          <a:p>
            <a:r>
              <a:rPr lang="fi-FI" dirty="0" smtClean="0"/>
              <a:t>Pitkällä aikavälillä ilmenevät vammat (tukirangan tai sisäelinten vauriot)</a:t>
            </a:r>
          </a:p>
          <a:p>
            <a:pPr lvl="1"/>
            <a:r>
              <a:rPr lang="fi-FI" dirty="0" smtClean="0"/>
              <a:t>Pystynosto</a:t>
            </a:r>
            <a:endParaRPr lang="fi-FI" dirty="0"/>
          </a:p>
        </p:txBody>
      </p:sp>
      <p:pic>
        <p:nvPicPr>
          <p:cNvPr id="8" name="Sisällön paikkamerkki 7" descr="DSC_008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60" r="-17360"/>
          <a:stretch>
            <a:fillRect/>
          </a:stretch>
        </p:blipFill>
        <p:spPr>
          <a:xfrm>
            <a:off x="4067944" y="260648"/>
            <a:ext cx="5333087" cy="5976664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 ja menetelmät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Vuosina 06-08 pyydettiin vapavälinein yhteensä 87 kpl 70-114 cm haukea (ka 95 cm/6,3 kg)</a:t>
            </a:r>
          </a:p>
          <a:p>
            <a:r>
              <a:rPr lang="fi-FI" dirty="0" smtClean="0"/>
              <a:t>Pyyntihetkellä arvioitiin:</a:t>
            </a:r>
          </a:p>
          <a:p>
            <a:pPr lvl="1"/>
            <a:r>
              <a:rPr lang="fi-FI" dirty="0" smtClean="0"/>
              <a:t>Koukutus</a:t>
            </a:r>
          </a:p>
          <a:p>
            <a:pPr lvl="1"/>
            <a:r>
              <a:rPr lang="fi-FI" dirty="0" smtClean="0"/>
              <a:t>Käsittelyn sujuvuus</a:t>
            </a:r>
          </a:p>
          <a:p>
            <a:pPr lvl="1"/>
            <a:r>
              <a:rPr lang="fi-FI" dirty="0" smtClean="0"/>
              <a:t>Verenvuoto</a:t>
            </a:r>
          </a:p>
          <a:p>
            <a:pPr lvl="1"/>
            <a:r>
              <a:rPr lang="fi-FI" dirty="0" smtClean="0"/>
              <a:t>Väsytyksen ja ilma-altistuksen kesto</a:t>
            </a:r>
          </a:p>
          <a:p>
            <a:pPr lvl="1"/>
            <a:r>
              <a:rPr lang="fi-FI" dirty="0" smtClean="0"/>
              <a:t>Huomiot kalan kunnosta ym.</a:t>
            </a:r>
          </a:p>
          <a:p>
            <a:r>
              <a:rPr lang="fi-FI" dirty="0" smtClean="0"/>
              <a:t>Seuranta 28 m³ katetussa lasikuitualtaassa, jossa vaihtuva vesitys</a:t>
            </a:r>
          </a:p>
          <a:p>
            <a:r>
              <a:rPr lang="fi-FI" dirty="0" smtClean="0"/>
              <a:t>Pystynostokoe noin viikon kuluttua pyyntitapahtumasta</a:t>
            </a:r>
          </a:p>
          <a:p>
            <a:r>
              <a:rPr lang="fi-FI" dirty="0" smtClean="0"/>
              <a:t>Seuranta-aika 1+6 viikkoa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Kalan kunnon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Eri punnituskertojen kuntokerrointa vertaamalla</a:t>
            </a:r>
          </a:p>
          <a:p>
            <a:r>
              <a:rPr lang="fi-FI" dirty="0" smtClean="0"/>
              <a:t>Vatsan täyteisyys vaikuttaa kuntokertoimeen</a:t>
            </a:r>
          </a:p>
          <a:p>
            <a:r>
              <a:rPr lang="fi-FI" dirty="0" smtClean="0"/>
              <a:t>Silmämääräinen arviointi (kalan väritys/kuvion kirkkaus, käyttäytyminen)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Sisällön paikkamerkki 7" descr="Ossin kamerasta._00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3" r="-9503"/>
          <a:stretch>
            <a:fillRect/>
          </a:stretch>
        </p:blipFill>
        <p:spPr>
          <a:xfrm>
            <a:off x="3851920" y="404664"/>
            <a:ext cx="507607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fi-FI" dirty="0" smtClean="0"/>
              <a:t>Tulokset</a:t>
            </a:r>
            <a:endParaRPr lang="fi-FI" dirty="0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04456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Ensimmäisen viikon aikana kalojen paino putosi, mutta palautui seuranta-aikana lähes pyyntihetken tasolle</a:t>
            </a:r>
          </a:p>
          <a:p>
            <a:r>
              <a:rPr lang="fi-FI" dirty="0" smtClean="0"/>
              <a:t>Kalat joilla oli runsaasti ravintoa vatsassaan oksensivat ensimmäisien vuorokausien aikana</a:t>
            </a:r>
          </a:p>
          <a:p>
            <a:pPr lvl="1"/>
            <a:r>
              <a:rPr lang="fi-FI" dirty="0" smtClean="0"/>
              <a:t>Selittää suurimman osan kuntokertoimen muutoksista</a:t>
            </a:r>
          </a:p>
        </p:txBody>
      </p:sp>
      <p:graphicFrame>
        <p:nvGraphicFramePr>
          <p:cNvPr id="15" name="Sisällön paikkamerkki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3630286"/>
              </p:ext>
            </p:extLst>
          </p:nvPr>
        </p:nvGraphicFramePr>
        <p:xfrm>
          <a:off x="4355976" y="1357298"/>
          <a:ext cx="4287990" cy="451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Kuolleisuus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Suoraan pyyntitapahtumasta johtuen kuoli yksi kala.</a:t>
            </a:r>
          </a:p>
          <a:p>
            <a:pPr lvl="1"/>
            <a:r>
              <a:rPr lang="fi-FI" dirty="0" smtClean="0"/>
              <a:t>Voimakas verenvuoto kidusten juuresta (valtimo)</a:t>
            </a:r>
          </a:p>
          <a:p>
            <a:r>
              <a:rPr lang="fi-FI" dirty="0" smtClean="0"/>
              <a:t>Seurantajakson aikana kuoli kaksi kalaa, jotka jo pyyntihetkellä olivat erittäin huonokuntoisia</a:t>
            </a:r>
          </a:p>
          <a:p>
            <a:pPr lvl="1"/>
            <a:r>
              <a:rPr lang="fi-FI" dirty="0" smtClean="0"/>
              <a:t>Toisen kalan nieluranka oli vaurioitunut</a:t>
            </a:r>
          </a:p>
          <a:p>
            <a:pPr lvl="2"/>
            <a:r>
              <a:rPr lang="fi-FI" dirty="0" smtClean="0"/>
              <a:t>Edellisellä pyyntikerralla?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Pystynosto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16 kalaa </a:t>
            </a:r>
            <a:r>
              <a:rPr lang="fi-FI" dirty="0" err="1" smtClean="0"/>
              <a:t>pystynostettiin</a:t>
            </a:r>
            <a:r>
              <a:rPr lang="fi-FI" dirty="0" smtClean="0"/>
              <a:t> 15s ja 60 kalaa 30s ajan. 10 kalaa ei pystynostettu lainkaan</a:t>
            </a:r>
          </a:p>
          <a:p>
            <a:r>
              <a:rPr lang="fi-FI" dirty="0" err="1" smtClean="0"/>
              <a:t>Pystynostettaessa</a:t>
            </a:r>
            <a:r>
              <a:rPr lang="fi-FI" dirty="0" smtClean="0"/>
              <a:t> kalat venyivät keskimäärin 9 mm (min. -6 mm, </a:t>
            </a:r>
            <a:r>
              <a:rPr lang="fi-FI" dirty="0" err="1" smtClean="0"/>
              <a:t>maks</a:t>
            </a:r>
            <a:r>
              <a:rPr lang="fi-FI" dirty="0" smtClean="0"/>
              <a:t>. 32 mm)</a:t>
            </a:r>
          </a:p>
          <a:p>
            <a:r>
              <a:rPr lang="fi-FI" dirty="0" smtClean="0"/>
              <a:t>Venymästä 72% palautui lähes välittömästi</a:t>
            </a:r>
          </a:p>
          <a:p>
            <a:r>
              <a:rPr lang="fi-FI" dirty="0" smtClean="0"/>
              <a:t>Kuntokerroin ja noston kesto eivät vaikuttaneet venymään</a:t>
            </a:r>
          </a:p>
          <a:p>
            <a:r>
              <a:rPr lang="fi-FI" dirty="0" smtClean="0"/>
              <a:t>Pystynostolla ei voitu osoittaa olevan vaikutusta kalan elinkelpoisuuteen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8" name="Sisällön paikkamerkki 7" descr="278_78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55718"/>
            <a:ext cx="3429023" cy="5143533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DE2-C2F8-476C-B34F-894FEF25E6FA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939784"/>
          </a:xfrm>
        </p:spPr>
        <p:txBody>
          <a:bodyPr/>
          <a:lstStyle/>
          <a:p>
            <a:r>
              <a:rPr lang="fi-FI" dirty="0" smtClean="0"/>
              <a:t>Koukutus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251520" y="1214423"/>
            <a:ext cx="3744416" cy="2142570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Mitattiin asteikolla 1-5</a:t>
            </a:r>
          </a:p>
          <a:p>
            <a:r>
              <a:rPr lang="fi-FI" dirty="0" smtClean="0"/>
              <a:t>Luokissa 4 ja 5 koukku/koukut syvällä kidassa tai kiduksissa</a:t>
            </a:r>
          </a:p>
        </p:txBody>
      </p:sp>
      <p:graphicFrame>
        <p:nvGraphicFramePr>
          <p:cNvPr id="21" name="Sisällön paikkamerkki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4178441"/>
              </p:ext>
            </p:extLst>
          </p:nvPr>
        </p:nvGraphicFramePr>
        <p:xfrm>
          <a:off x="4648200" y="188641"/>
          <a:ext cx="4172272" cy="388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B77F-2DE4-49A5-A8AA-213FCED12AC2}" type="datetime1">
              <a:rPr lang="fi-FI" smtClean="0"/>
              <a:pPr/>
              <a:t>16.09.2014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Teemu 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85D-53A9-4016-B508-967FCAB2F162}" type="slidenum">
              <a:rPr lang="fi-FI" smtClean="0"/>
              <a:pPr/>
              <a:t>9</a:t>
            </a:fld>
            <a:endParaRPr lang="fi-FI"/>
          </a:p>
        </p:txBody>
      </p:sp>
      <p:graphicFrame>
        <p:nvGraphicFramePr>
          <p:cNvPr id="22" name="Kaavio 21"/>
          <p:cNvGraphicFramePr/>
          <p:nvPr>
            <p:extLst>
              <p:ext uri="{D42A27DB-BD31-4B8C-83A1-F6EECF244321}">
                <p14:modId xmlns:p14="http://schemas.microsoft.com/office/powerpoint/2010/main" val="2947679928"/>
              </p:ext>
            </p:extLst>
          </p:nvPr>
        </p:nvGraphicFramePr>
        <p:xfrm>
          <a:off x="4499992" y="4077072"/>
          <a:ext cx="4143404" cy="228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Kuva 8" descr="koeravustus, lokakuu -07 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3809995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722</Words>
  <Application>Microsoft Office PowerPoint</Application>
  <PresentationFormat>Bildspel på skärmen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Office-teema</vt:lpstr>
      <vt:lpstr>Pyyntitapahtuman vaikutus hauen (Esox lucius) elinkelpoisuuteen</vt:lpstr>
      <vt:lpstr>Opinnäytetyö</vt:lpstr>
      <vt:lpstr>Tavoitteet</vt:lpstr>
      <vt:lpstr>Aineisto ja menetelmät</vt:lpstr>
      <vt:lpstr>Kalan kunnon arviointi</vt:lpstr>
      <vt:lpstr>Tulokset</vt:lpstr>
      <vt:lpstr>Kuolleisuus</vt:lpstr>
      <vt:lpstr>Pystynosto</vt:lpstr>
      <vt:lpstr>Koukutus</vt:lpstr>
      <vt:lpstr>Verenvuoto</vt:lpstr>
      <vt:lpstr>Käsittely ja ilma-altistus</vt:lpstr>
      <vt:lpstr>Rasitteiden summa</vt:lpstr>
      <vt:lpstr>Normaalista poikkeavat kalat</vt:lpstr>
      <vt:lpstr>Case ”Kuikelo”</vt:lpstr>
      <vt:lpstr>PowerPoint-presentation</vt:lpstr>
      <vt:lpstr>Johtopäätökset</vt:lpstr>
      <vt:lpstr>Johtopäätökset</vt:lpstr>
      <vt:lpstr>Suosituksia kalastajille</vt:lpstr>
      <vt:lpstr>Kiitos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Pyyntitapahtuman ja käsittelyn vaikutus vapautettavaan kalaan.</dc:title>
  <dc:creator>Tmu</dc:creator>
  <cp:lastModifiedBy>Marina Nyqvist</cp:lastModifiedBy>
  <cp:revision>71</cp:revision>
  <dcterms:created xsi:type="dcterms:W3CDTF">2009-01-01T19:58:18Z</dcterms:created>
  <dcterms:modified xsi:type="dcterms:W3CDTF">2014-09-16T04:29:16Z</dcterms:modified>
</cp:coreProperties>
</file>